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  <p:sldMasterId id="2147483666" r:id="rId3"/>
    <p:sldMasterId id="2147483677" r:id="rId4"/>
  </p:sldMasterIdLst>
  <p:notesMasterIdLst>
    <p:notesMasterId r:id="rId9"/>
  </p:notesMasterIdLst>
  <p:sldIdLst>
    <p:sldId id="256" r:id="rId5"/>
    <p:sldId id="338" r:id="rId6"/>
    <p:sldId id="339" r:id="rId7"/>
    <p:sldId id="267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4752" autoAdjust="0"/>
  </p:normalViewPr>
  <p:slideViewPr>
    <p:cSldViewPr snapToGrid="0">
      <p:cViewPr varScale="1">
        <p:scale>
          <a:sx n="73" d="100"/>
          <a:sy n="73" d="100"/>
        </p:scale>
        <p:origin x="49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C7220-26BB-4379-8C3C-427D3CBB8F11}" type="datetimeFigureOut">
              <a:rPr lang="es-PE" smtClean="0"/>
              <a:t>12/06/2024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DB184-834F-45A0-ACA5-90BAF1F7A1B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2604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DB184-834F-45A0-ACA5-90BAF1F7A1B6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779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855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891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7608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473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0200" y="329235"/>
            <a:ext cx="8864600" cy="472453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1999"/>
            <a:ext cx="10896600" cy="414496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63366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65266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43200" y="253035"/>
            <a:ext cx="9055100" cy="472453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37682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65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A993F6-BBD3-4CB9-B238-2BEE3C8DFBE5}" type="datetimeFigureOut">
              <a:rPr lang="es-PE" smtClean="0"/>
              <a:t>12/06/2024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E700E0-09BA-4BB6-9C5D-4CE1D8CEC6D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429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85E740BF-6DC6-8F4E-A0E3-9DB46A54557F}"/>
              </a:ext>
            </a:extLst>
          </p:cNvPr>
          <p:cNvSpPr/>
          <p:nvPr userDrawn="1"/>
        </p:nvSpPr>
        <p:spPr>
          <a:xfrm>
            <a:off x="0" y="2853104"/>
            <a:ext cx="4333042" cy="1151792"/>
          </a:xfrm>
          <a:prstGeom prst="rect">
            <a:avLst/>
          </a:prstGeom>
          <a:solidFill>
            <a:srgbClr val="F3C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7A493D77-99A3-E042-8ABE-47AD47118611}"/>
              </a:ext>
            </a:extLst>
          </p:cNvPr>
          <p:cNvSpPr txBox="1"/>
          <p:nvPr userDrawn="1"/>
        </p:nvSpPr>
        <p:spPr>
          <a:xfrm>
            <a:off x="4165616" y="2291355"/>
            <a:ext cx="6758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dirty="0">
                <a:solidFill>
                  <a:srgbClr val="F3C1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MUCHAS</a:t>
            </a:r>
            <a:r>
              <a:rPr lang="es-ES_tradnl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GRACIAS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75F23A7-CE3B-3A44-AB90-231E7899CF71}"/>
              </a:ext>
            </a:extLst>
          </p:cNvPr>
          <p:cNvSpPr/>
          <p:nvPr userDrawn="1"/>
        </p:nvSpPr>
        <p:spPr>
          <a:xfrm>
            <a:off x="10706465" y="1701312"/>
            <a:ext cx="257577" cy="1151792"/>
          </a:xfrm>
          <a:prstGeom prst="rect">
            <a:avLst/>
          </a:prstGeom>
          <a:solidFill>
            <a:srgbClr val="F3C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" name="TextBox 24">
            <a:extLst>
              <a:ext uri="{FF2B5EF4-FFF2-40B4-BE49-F238E27FC236}">
                <a16:creationId xmlns:a16="http://schemas.microsoft.com/office/drawing/2014/main" id="{1A808BA1-6596-C846-92DF-AE8D2BF7824D}"/>
              </a:ext>
            </a:extLst>
          </p:cNvPr>
          <p:cNvSpPr txBox="1"/>
          <p:nvPr userDrawn="1"/>
        </p:nvSpPr>
        <p:spPr>
          <a:xfrm>
            <a:off x="6872980" y="3214685"/>
            <a:ext cx="346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b="1" i="1" dirty="0">
                <a:solidFill>
                  <a:srgbClr val="F3C1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Sé Íntegro, Sé Misionero, Sé Innovador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E5175CB-2799-D749-B6A7-7966FA45BBD8}"/>
              </a:ext>
            </a:extLst>
          </p:cNvPr>
          <p:cNvSpPr/>
          <p:nvPr userDrawn="1"/>
        </p:nvSpPr>
        <p:spPr>
          <a:xfrm>
            <a:off x="4333042" y="4275786"/>
            <a:ext cx="2034862" cy="5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" name="TextBox 24">
            <a:extLst>
              <a:ext uri="{FF2B5EF4-FFF2-40B4-BE49-F238E27FC236}">
                <a16:creationId xmlns:a16="http://schemas.microsoft.com/office/drawing/2014/main" id="{EBA5E820-CC2C-C949-A67A-8A20B051C76E}"/>
              </a:ext>
            </a:extLst>
          </p:cNvPr>
          <p:cNvSpPr txBox="1"/>
          <p:nvPr userDrawn="1"/>
        </p:nvSpPr>
        <p:spPr>
          <a:xfrm>
            <a:off x="6378648" y="4106509"/>
            <a:ext cx="17551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b="1" i="1" dirty="0">
                <a:solidFill>
                  <a:srgbClr val="F3C1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www.upeu.edu.pe</a:t>
            </a:r>
          </a:p>
        </p:txBody>
      </p:sp>
    </p:spTree>
    <p:extLst>
      <p:ext uri="{BB962C8B-B14F-4D97-AF65-F5344CB8AC3E}">
        <p14:creationId xmlns:p14="http://schemas.microsoft.com/office/powerpoint/2010/main" val="247513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6600" y="1206500"/>
            <a:ext cx="10833100" cy="4737100"/>
          </a:xfrm>
        </p:spPr>
        <p:txBody>
          <a:bodyPr/>
          <a:lstStyle>
            <a:lvl1pPr marL="0" indent="0" algn="l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s-PE" dirty="0"/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3378200" y="161925"/>
            <a:ext cx="8191500" cy="52387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6882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838200" y="1228725"/>
            <a:ext cx="10731500" cy="482917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PE" sz="2800" dirty="0">
                <a:solidFill>
                  <a:srgbClr val="565756"/>
                </a:solidFill>
              </a:rPr>
              <a:t>No hemos de elevar nuestra norma tan sólo un poquito sobre la norma del mundo, sino que hemos de </a:t>
            </a:r>
            <a:r>
              <a:rPr lang="es-PE" sz="2800" b="1" dirty="0">
                <a:solidFill>
                  <a:srgbClr val="565756"/>
                </a:solidFill>
              </a:rPr>
              <a:t>hacer la diferencia </a:t>
            </a:r>
            <a:r>
              <a:rPr lang="es-PE" sz="2800" dirty="0">
                <a:solidFill>
                  <a:srgbClr val="565756"/>
                </a:solidFill>
              </a:rPr>
              <a:t>incontestablemente evidente. La razón por la cual hemos tenido tan poca influencia sobre nuestros parientes y amigos incrédulos, es que ha habido una diferencia muy poco categórica entre nuestras prácticas y las del mundo. {EC 107.3}</a:t>
            </a: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3378200" y="161925"/>
            <a:ext cx="8191500" cy="52387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7495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838200" y="1638300"/>
            <a:ext cx="10731500" cy="44196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PE" sz="2800" dirty="0">
                <a:solidFill>
                  <a:srgbClr val="565756"/>
                </a:solidFill>
              </a:rPr>
              <a:t>No hemos de elevar nuestra norma tan sólo un poquito sobre la norma del mundo, sino que hemos de </a:t>
            </a:r>
            <a:r>
              <a:rPr lang="es-PE" sz="2800" b="1" dirty="0">
                <a:solidFill>
                  <a:srgbClr val="565756"/>
                </a:solidFill>
              </a:rPr>
              <a:t>hacer la diferencia </a:t>
            </a:r>
            <a:r>
              <a:rPr lang="es-PE" sz="2800" dirty="0">
                <a:solidFill>
                  <a:srgbClr val="565756"/>
                </a:solidFill>
              </a:rPr>
              <a:t>incontestablemente evidente. La razón por la cual hemos tenido tan poca influencia sobre nuestros parientes y amigos incrédulos, es que ha habido una diferencia muy poco categórica entre nuestras prácticas y las del mundo. {EC 107.3}</a:t>
            </a: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838200" y="1038225"/>
            <a:ext cx="10731500" cy="523875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6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29301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8200" y="2116931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0612" y="129301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0612" y="2116931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13" name="Título 8"/>
          <p:cNvSpPr>
            <a:spLocks noGrp="1"/>
          </p:cNvSpPr>
          <p:nvPr>
            <p:ph type="title"/>
          </p:nvPr>
        </p:nvSpPr>
        <p:spPr>
          <a:xfrm>
            <a:off x="3378200" y="161925"/>
            <a:ext cx="8191500" cy="52387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4676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3378200" y="161925"/>
            <a:ext cx="8191500" cy="52387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3893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ítulo 8"/>
          <p:cNvSpPr>
            <a:spLocks noGrp="1"/>
          </p:cNvSpPr>
          <p:nvPr>
            <p:ph type="title"/>
          </p:nvPr>
        </p:nvSpPr>
        <p:spPr>
          <a:xfrm>
            <a:off x="3378200" y="161925"/>
            <a:ext cx="8191500" cy="52387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5216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58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095375"/>
            <a:ext cx="10706100" cy="4999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PE" sz="2800" dirty="0">
                <a:solidFill>
                  <a:srgbClr val="565756"/>
                </a:solidFill>
              </a:rPr>
              <a:t>No hemos de elevar nuestra norma tan sólo un poquito sobre la norma del mundo, sino que hemos de </a:t>
            </a:r>
            <a:r>
              <a:rPr lang="es-PE" sz="2800" b="1" dirty="0">
                <a:solidFill>
                  <a:srgbClr val="565756"/>
                </a:solidFill>
              </a:rPr>
              <a:t>hacer la diferencia </a:t>
            </a:r>
            <a:r>
              <a:rPr lang="es-PE" sz="2800" dirty="0">
                <a:solidFill>
                  <a:srgbClr val="565756"/>
                </a:solidFill>
              </a:rPr>
              <a:t>incontestablemente evidente. La razón por la cual hemos tenido tan poca influencia sobre nuestros parientes y amigos incrédulos, es que ha habido una diferencia muy poco categórica entre nuestras prácticas y las del mundo. {EC 107.3}</a:t>
            </a:r>
          </a:p>
          <a:p>
            <a:pPr lvl="0"/>
            <a:endParaRPr lang="es-PE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BF47F-0F88-469B-9340-5974B2422E9A}" type="datetimeFigureOut">
              <a:rPr lang="es-PE" smtClean="0"/>
              <a:t>12/06/2024</a:t>
            </a:fld>
            <a:endParaRPr lang="es-PE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953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95"/>
          <a:stretch/>
        </p:blipFill>
        <p:spPr>
          <a:xfrm>
            <a:off x="0" y="6235700"/>
            <a:ext cx="5010849" cy="63123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424" y="5991224"/>
            <a:ext cx="12192000" cy="1095375"/>
          </a:xfrm>
          <a:prstGeom prst="rect">
            <a:avLst/>
          </a:prstGeom>
        </p:spPr>
      </p:pic>
      <p:sp>
        <p:nvSpPr>
          <p:cNvPr id="11" name="Título 1"/>
          <p:cNvSpPr txBox="1">
            <a:spLocks/>
          </p:cNvSpPr>
          <p:nvPr userDrawn="1"/>
        </p:nvSpPr>
        <p:spPr>
          <a:xfrm>
            <a:off x="177800" y="6428232"/>
            <a:ext cx="3543808" cy="365125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00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/>
              <a:t>XIX Jornada Investigación- Sistemas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8620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5" r:id="rId3"/>
    <p:sldLayoutId id="2147483661" r:id="rId4"/>
    <p:sldLayoutId id="2147483662" r:id="rId5"/>
    <p:sldLayoutId id="2147483664" r:id="rId6"/>
    <p:sldLayoutId id="214748366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0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37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218235"/>
            <a:ext cx="10744200" cy="4724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2031999"/>
            <a:ext cx="10744200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1344E-1C06-475C-A40C-9F7AEB897417}" type="datetimeFigureOut">
              <a:rPr lang="es-PE" smtClean="0"/>
              <a:t>12/06/2024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016F9-7BD7-487D-B770-AC21F14186F1}" type="slidenum">
              <a:rPr lang="es-PE" smtClean="0"/>
              <a:t>‹Nº›</a:t>
            </a:fld>
            <a:endParaRPr lang="es-PE"/>
          </a:p>
        </p:txBody>
      </p:sp>
      <p:grpSp>
        <p:nvGrpSpPr>
          <p:cNvPr id="7" name="组合 38"/>
          <p:cNvGrpSpPr/>
          <p:nvPr userDrawn="1"/>
        </p:nvGrpSpPr>
        <p:grpSpPr>
          <a:xfrm>
            <a:off x="2628900" y="809188"/>
            <a:ext cx="9176041" cy="186046"/>
            <a:chOff x="2713964" y="340296"/>
            <a:chExt cx="6141063" cy="129844"/>
          </a:xfrm>
        </p:grpSpPr>
        <p:cxnSp>
          <p:nvCxnSpPr>
            <p:cNvPr id="8" name="直接连接符 39"/>
            <p:cNvCxnSpPr>
              <a:endCxn id="9" idx="3"/>
            </p:cNvCxnSpPr>
            <p:nvPr/>
          </p:nvCxnSpPr>
          <p:spPr>
            <a:xfrm flipH="1">
              <a:off x="2843808" y="405218"/>
              <a:ext cx="6011219" cy="0"/>
            </a:xfrm>
            <a:prstGeom prst="line">
              <a:avLst/>
            </a:prstGeom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矩形 40"/>
            <p:cNvSpPr/>
            <p:nvPr/>
          </p:nvSpPr>
          <p:spPr>
            <a:xfrm>
              <a:off x="2713964" y="340296"/>
              <a:ext cx="129844" cy="12984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804"/>
              <a:endParaRPr lang="zh-CN" altLang="en-US" sz="2399">
                <a:solidFill>
                  <a:srgbClr val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sp>
        <p:nvSpPr>
          <p:cNvPr id="10" name="矩形 42"/>
          <p:cNvSpPr/>
          <p:nvPr userDrawn="1"/>
        </p:nvSpPr>
        <p:spPr>
          <a:xfrm>
            <a:off x="1192046" y="403518"/>
            <a:ext cx="591716" cy="591716"/>
          </a:xfrm>
          <a:prstGeom prst="rect">
            <a:avLst/>
          </a:prstGeom>
          <a:solidFill>
            <a:srgbClr val="0032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804"/>
            <a:endParaRPr lang="zh-CN" altLang="en-US" sz="2399">
              <a:solidFill>
                <a:srgbClr val="FFFFFF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1" name="矩形 43"/>
          <p:cNvSpPr/>
          <p:nvPr userDrawn="1"/>
        </p:nvSpPr>
        <p:spPr>
          <a:xfrm>
            <a:off x="801977" y="180517"/>
            <a:ext cx="591716" cy="591716"/>
          </a:xfrm>
          <a:prstGeom prst="rect">
            <a:avLst/>
          </a:prstGeom>
          <a:solidFill>
            <a:srgbClr val="F3C133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804"/>
            <a:endParaRPr lang="zh-CN" altLang="en-US" sz="2399">
              <a:solidFill>
                <a:srgbClr val="FFFFFF"/>
              </a:solidFill>
              <a:latin typeface="Calibri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966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3">
            <a:extLst>
              <a:ext uri="{FF2B5EF4-FFF2-40B4-BE49-F238E27FC236}">
                <a16:creationId xmlns:a16="http://schemas.microsoft.com/office/drawing/2014/main" id="{0EC5EFDC-6D43-DB46-9780-9BF3EFE70C6C}"/>
              </a:ext>
            </a:extLst>
          </p:cNvPr>
          <p:cNvSpPr/>
          <p:nvPr/>
        </p:nvSpPr>
        <p:spPr>
          <a:xfrm>
            <a:off x="11248569" y="-9142"/>
            <a:ext cx="943431" cy="88264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8804"/>
            <a:endParaRPr lang="zh-CN" altLang="en-US" sz="2399" dirty="0">
              <a:solidFill>
                <a:srgbClr val="FFFFFF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6" name="矩形 42">
            <a:extLst>
              <a:ext uri="{FF2B5EF4-FFF2-40B4-BE49-F238E27FC236}">
                <a16:creationId xmlns:a16="http://schemas.microsoft.com/office/drawing/2014/main" id="{377161F0-1714-E344-BED1-52C1D923E4F1}"/>
              </a:ext>
            </a:extLst>
          </p:cNvPr>
          <p:cNvSpPr/>
          <p:nvPr/>
        </p:nvSpPr>
        <p:spPr>
          <a:xfrm>
            <a:off x="10617654" y="552250"/>
            <a:ext cx="943431" cy="882646"/>
          </a:xfrm>
          <a:prstGeom prst="rect">
            <a:avLst/>
          </a:prstGeom>
          <a:solidFill>
            <a:schemeClr val="bg1">
              <a:alpha val="88105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804"/>
            <a:endParaRPr lang="zh-CN" altLang="en-US" sz="2399">
              <a:solidFill>
                <a:srgbClr val="FFFFFF"/>
              </a:solidFill>
              <a:latin typeface="Calibri"/>
              <a:ea typeface="宋体" panose="02010600030101010101" pitchFamily="2" charset="-122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90D18ED-DA2D-8B49-B670-71915952B6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665" y="-473887"/>
            <a:ext cx="4051300" cy="229573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81198D31-99E3-CA40-B4BF-0DC0E0498F34}"/>
              </a:ext>
            </a:extLst>
          </p:cNvPr>
          <p:cNvSpPr txBox="1"/>
          <p:nvPr/>
        </p:nvSpPr>
        <p:spPr>
          <a:xfrm>
            <a:off x="1021128" y="1434896"/>
            <a:ext cx="10149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b="1" dirty="0">
                <a:solidFill>
                  <a:schemeClr val="bg1"/>
                </a:solidFill>
              </a:rPr>
              <a:t>XIX Jornada de Investigación</a:t>
            </a:r>
          </a:p>
          <a:p>
            <a:pPr algn="ctr"/>
            <a:r>
              <a:rPr lang="es-PE" sz="4800" b="1" dirty="0">
                <a:solidFill>
                  <a:schemeClr val="bg1"/>
                </a:solidFill>
              </a:rPr>
              <a:t>Ingeniería de Sistemas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5E740BF-6DC6-8F4E-A0E3-9DB46A54557F}"/>
              </a:ext>
            </a:extLst>
          </p:cNvPr>
          <p:cNvSpPr/>
          <p:nvPr/>
        </p:nvSpPr>
        <p:spPr>
          <a:xfrm>
            <a:off x="0" y="4474994"/>
            <a:ext cx="12191999" cy="146232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5" t="25891" r="76366" b="60775"/>
          <a:stretch/>
        </p:blipFill>
        <p:spPr>
          <a:xfrm>
            <a:off x="6642100" y="4475188"/>
            <a:ext cx="4606470" cy="1382875"/>
          </a:xfrm>
          <a:prstGeom prst="rect">
            <a:avLst/>
          </a:prstGeom>
        </p:spPr>
      </p:pic>
      <p:sp>
        <p:nvSpPr>
          <p:cNvPr id="11" name="Oval 27">
            <a:extLst>
              <a:ext uri="{FF2B5EF4-FFF2-40B4-BE49-F238E27FC236}">
                <a16:creationId xmlns:a16="http://schemas.microsoft.com/office/drawing/2014/main" id="{9D59C18F-620A-D840-9FE3-26DC542E5C08}"/>
              </a:ext>
            </a:extLst>
          </p:cNvPr>
          <p:cNvSpPr/>
          <p:nvPr/>
        </p:nvSpPr>
        <p:spPr>
          <a:xfrm>
            <a:off x="6388100" y="4827028"/>
            <a:ext cx="398713" cy="758261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rgbClr val="0032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360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4FBF75E-D829-4441-9054-1DED9B59617B}"/>
              </a:ext>
            </a:extLst>
          </p:cNvPr>
          <p:cNvSpPr txBox="1"/>
          <p:nvPr/>
        </p:nvSpPr>
        <p:spPr>
          <a:xfrm>
            <a:off x="8198069" y="4913770"/>
            <a:ext cx="3363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200" dirty="0">
                <a:solidFill>
                  <a:schemeClr val="bg1"/>
                </a:solidFill>
              </a:rPr>
              <a:t>27 de Junio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4FBF75E-D829-4441-9054-1DED9B59617B}"/>
              </a:ext>
            </a:extLst>
          </p:cNvPr>
          <p:cNvSpPr txBox="1"/>
          <p:nvPr/>
        </p:nvSpPr>
        <p:spPr>
          <a:xfrm>
            <a:off x="6642100" y="6057038"/>
            <a:ext cx="4761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200" dirty="0">
                <a:solidFill>
                  <a:schemeClr val="bg1"/>
                </a:solidFill>
              </a:rPr>
              <a:t>Nombre de Ponente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01428" y="484172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800" dirty="0">
                <a:solidFill>
                  <a:srgbClr val="002060"/>
                </a:solidFill>
                <a:latin typeface="Calibri (Cuerpo)"/>
              </a:rPr>
              <a:t>Título del tema o la Ponencia</a:t>
            </a:r>
            <a:endParaRPr lang="es-PE" sz="2800" dirty="0">
              <a:solidFill>
                <a:srgbClr val="002060"/>
              </a:solidFill>
              <a:latin typeface="Calibri (Cuerpo)"/>
            </a:endParaRPr>
          </a:p>
        </p:txBody>
      </p:sp>
    </p:spTree>
    <p:extLst>
      <p:ext uri="{BB962C8B-B14F-4D97-AF65-F5344CB8AC3E}">
        <p14:creationId xmlns:p14="http://schemas.microsoft.com/office/powerpoint/2010/main" val="408600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FDFF069C-02AE-9D7D-78FB-1257189CA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BDED2A5-FF4A-79AD-99B9-51D3921A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9076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9631E18E-A86D-FB84-C13A-68B0BC32E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2D898C7-3DAB-D8DE-F2FA-782C135A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45154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3">
            <a:extLst>
              <a:ext uri="{FF2B5EF4-FFF2-40B4-BE49-F238E27FC236}">
                <a16:creationId xmlns:a16="http://schemas.microsoft.com/office/drawing/2014/main" id="{0EC5EFDC-6D43-DB46-9780-9BF3EFE70C6C}"/>
              </a:ext>
            </a:extLst>
          </p:cNvPr>
          <p:cNvSpPr/>
          <p:nvPr/>
        </p:nvSpPr>
        <p:spPr>
          <a:xfrm>
            <a:off x="11248569" y="-9142"/>
            <a:ext cx="943431" cy="88264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8804"/>
            <a:endParaRPr lang="zh-CN" altLang="en-US" sz="2399">
              <a:solidFill>
                <a:srgbClr val="FFFFFF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6" name="矩形 42">
            <a:extLst>
              <a:ext uri="{FF2B5EF4-FFF2-40B4-BE49-F238E27FC236}">
                <a16:creationId xmlns:a16="http://schemas.microsoft.com/office/drawing/2014/main" id="{377161F0-1714-E344-BED1-52C1D923E4F1}"/>
              </a:ext>
            </a:extLst>
          </p:cNvPr>
          <p:cNvSpPr/>
          <p:nvPr/>
        </p:nvSpPr>
        <p:spPr>
          <a:xfrm>
            <a:off x="10617654" y="552250"/>
            <a:ext cx="943431" cy="882646"/>
          </a:xfrm>
          <a:prstGeom prst="rect">
            <a:avLst/>
          </a:prstGeom>
          <a:solidFill>
            <a:schemeClr val="bg1">
              <a:alpha val="88105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804"/>
            <a:endParaRPr lang="zh-CN" altLang="en-US" sz="2399">
              <a:solidFill>
                <a:srgbClr val="FFFFFF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7" name="TextBox 24">
            <a:extLst>
              <a:ext uri="{FF2B5EF4-FFF2-40B4-BE49-F238E27FC236}">
                <a16:creationId xmlns:a16="http://schemas.microsoft.com/office/drawing/2014/main" id="{1A808BA1-6596-C846-92DF-AE8D2BF7824D}"/>
              </a:ext>
            </a:extLst>
          </p:cNvPr>
          <p:cNvSpPr txBox="1"/>
          <p:nvPr/>
        </p:nvSpPr>
        <p:spPr>
          <a:xfrm>
            <a:off x="8379809" y="6305750"/>
            <a:ext cx="346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b="1" i="1" dirty="0">
                <a:solidFill>
                  <a:srgbClr val="F3C1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Sé Íntegro, Sé Misionero, Sé Innovador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4D00B3F-FBFE-9048-903F-CB4288DF458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51" t="15873" r="16625" b="23791"/>
          <a:stretch/>
        </p:blipFill>
        <p:spPr>
          <a:xfrm>
            <a:off x="4827638" y="993573"/>
            <a:ext cx="2536723" cy="2283608"/>
          </a:xfrm>
          <a:prstGeom prst="rect">
            <a:avLst/>
          </a:prstGeom>
        </p:spPr>
      </p:pic>
      <p:sp>
        <p:nvSpPr>
          <p:cNvPr id="10" name="TextBox 24">
            <a:extLst>
              <a:ext uri="{FF2B5EF4-FFF2-40B4-BE49-F238E27FC236}">
                <a16:creationId xmlns:a16="http://schemas.microsoft.com/office/drawing/2014/main" id="{7A493D77-99A3-E042-8ABE-47AD47118611}"/>
              </a:ext>
            </a:extLst>
          </p:cNvPr>
          <p:cNvSpPr txBox="1"/>
          <p:nvPr/>
        </p:nvSpPr>
        <p:spPr>
          <a:xfrm>
            <a:off x="2236675" y="3636430"/>
            <a:ext cx="7875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>
                <a:solidFill>
                  <a:schemeClr val="bg1"/>
                </a:solidFill>
                <a:latin typeface="Prompt" pitchFamily="2" charset="-34"/>
                <a:cs typeface="Prompt" pitchFamily="2" charset="-34"/>
              </a:rPr>
              <a:t>ESCUELA PROFESIONAL DE</a:t>
            </a:r>
          </a:p>
          <a:p>
            <a:pPr algn="ctr"/>
            <a:r>
              <a:rPr lang="es-ES_tradnl" sz="2000" dirty="0">
                <a:solidFill>
                  <a:schemeClr val="bg1"/>
                </a:solidFill>
                <a:latin typeface="Prompt" pitchFamily="2" charset="-34"/>
                <a:cs typeface="Prompt" pitchFamily="2" charset="-34"/>
              </a:rPr>
              <a:t>INGENIERÍA DE SISTEMAS</a:t>
            </a:r>
          </a:p>
        </p:txBody>
      </p:sp>
    </p:spTree>
    <p:extLst>
      <p:ext uri="{BB962C8B-B14F-4D97-AF65-F5344CB8AC3E}">
        <p14:creationId xmlns:p14="http://schemas.microsoft.com/office/powerpoint/2010/main" val="1627809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34</Words>
  <Application>Microsoft Office PowerPoint</Application>
  <PresentationFormat>Panorámica</PresentationFormat>
  <Paragraphs>9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(Cuerpo)</vt:lpstr>
      <vt:lpstr>Calibri Light</vt:lpstr>
      <vt:lpstr>Prompt</vt:lpstr>
      <vt:lpstr>Tema de Office</vt:lpstr>
      <vt:lpstr>Diseño personalizado</vt:lpstr>
      <vt:lpstr>1_Diseño personalizado</vt:lpstr>
      <vt:lpstr>2_Diseño personalizado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davidmp</dc:creator>
  <cp:lastModifiedBy>David Mamani Pari</cp:lastModifiedBy>
  <cp:revision>68</cp:revision>
  <dcterms:created xsi:type="dcterms:W3CDTF">2022-03-30T23:53:00Z</dcterms:created>
  <dcterms:modified xsi:type="dcterms:W3CDTF">2024-06-12T16:38:11Z</dcterms:modified>
</cp:coreProperties>
</file>