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739" r:id="rId2"/>
    <p:sldId id="740" r:id="rId3"/>
    <p:sldId id="733" r:id="rId4"/>
    <p:sldId id="725" r:id="rId5"/>
    <p:sldId id="722" r:id="rId6"/>
    <p:sldId id="743" r:id="rId7"/>
    <p:sldId id="755" r:id="rId8"/>
    <p:sldId id="756" r:id="rId9"/>
    <p:sldId id="757" r:id="rId10"/>
    <p:sldId id="758" r:id="rId11"/>
    <p:sldId id="759" r:id="rId12"/>
    <p:sldId id="760" r:id="rId13"/>
    <p:sldId id="751" r:id="rId14"/>
    <p:sldId id="761" r:id="rId15"/>
    <p:sldId id="7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6" autoAdjust="0"/>
    <p:restoredTop sz="94660"/>
  </p:normalViewPr>
  <p:slideViewPr>
    <p:cSldViewPr snapToGrid="0">
      <p:cViewPr varScale="1">
        <p:scale>
          <a:sx n="73" d="100"/>
          <a:sy n="73" d="100"/>
        </p:scale>
        <p:origin x="366" y="5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6/16/2024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3" r:id="rId8"/>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96582196388960" TargetMode="External"/><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hyperlink" Target="https://doi.org/10.1016/j.jad.2013.12.033" TargetMode="External"/><Relationship Id="rId4" Type="http://schemas.openxmlformats.org/officeDocument/2006/relationships/hyperlink" Target="https://clinicavicent.com/memoria-de-trabaj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agazine.medlineplus.gov/es/art%C3%ADculo/los-adolescentes-y-el-estres" TargetMode="External"/><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hyperlink" Target="https://www.frontiersin.org/journals/psychology/articles/10.3389/fpsyg.2019.00004/full#B20" TargetMode="External"/><Relationship Id="rId4" Type="http://schemas.openxmlformats.org/officeDocument/2006/relationships/hyperlink" Target="https://doi.org/10.1037/a002739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XIII JORNADA CIENTÍFICA DE ESTUDIANTES</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907536" y="2097155"/>
            <a:ext cx="5963527" cy="3416320"/>
          </a:xfrm>
          <a:prstGeom prst="rect">
            <a:avLst/>
          </a:prstGeom>
        </p:spPr>
        <p:txBody>
          <a:bodyPr wrap="square">
            <a:spAutoFit/>
          </a:bodyPr>
          <a:lstStyle/>
          <a:p>
            <a:pPr marL="285750" indent="-285750" algn="just">
              <a:buFont typeface="Arial" panose="020B0604020202020204" pitchFamily="34" charset="0"/>
              <a:buChar char="•"/>
            </a:pPr>
            <a:r>
              <a:rPr lang="es-ES" dirty="0"/>
              <a:t>Un estudio de la investigadora Julieta </a:t>
            </a:r>
            <a:r>
              <a:rPr lang="es-ES" dirty="0" err="1"/>
              <a:t>Michelli</a:t>
            </a:r>
            <a:r>
              <a:rPr lang="es-ES" dirty="0"/>
              <a:t> (2020) evidencia una clara proporción directa entre las pruebas de memoria de trabajo realizadas y la regulación emocional de la persona, es decir, a mejor regulación emocional mejores resultados en las pruebas de memoria de trabajo. </a:t>
            </a:r>
          </a:p>
          <a:p>
            <a:pPr marL="285750" indent="-285750" algn="just">
              <a:buFont typeface="Arial" panose="020B0604020202020204" pitchFamily="34" charset="0"/>
              <a:buChar char="•"/>
            </a:pPr>
            <a:r>
              <a:rPr lang="es-ES" dirty="0"/>
              <a:t>Se infiere, que “la ansiedad viene acompañada con un bajo control de emociones” (</a:t>
            </a:r>
            <a:r>
              <a:rPr lang="es-ES" dirty="0" err="1"/>
              <a:t>Weir</a:t>
            </a:r>
            <a:r>
              <a:rPr lang="es-ES" dirty="0"/>
              <a:t>, 2023), por lo que los adolescentes que experimentan un estado ansioso, demostrarán un bajo desempeño en las tareas de memoria de trabajo.</a:t>
            </a:r>
          </a:p>
          <a:p>
            <a:pPr algn="just"/>
            <a:endParaRPr lang="es-ES" dirty="0"/>
          </a:p>
        </p:txBody>
      </p:sp>
      <p:sp>
        <p:nvSpPr>
          <p:cNvPr id="13" name="CuadroTexto 12">
            <a:extLst>
              <a:ext uri="{FF2B5EF4-FFF2-40B4-BE49-F238E27FC236}">
                <a16:creationId xmlns:a16="http://schemas.microsoft.com/office/drawing/2014/main" id="{BED13180-84BF-41A1-8F3D-9D34A4FF13F1}"/>
              </a:ext>
            </a:extLst>
          </p:cNvPr>
          <p:cNvSpPr txBox="1"/>
          <p:nvPr/>
        </p:nvSpPr>
        <p:spPr>
          <a:xfrm>
            <a:off x="1510596" y="1262060"/>
            <a:ext cx="8774683" cy="707886"/>
          </a:xfrm>
          <a:prstGeom prst="rect">
            <a:avLst/>
          </a:prstGeom>
          <a:noFill/>
        </p:spPr>
        <p:txBody>
          <a:bodyPr wrap="square">
            <a:spAutoFit/>
          </a:bodyPr>
          <a:lstStyle/>
          <a:p>
            <a:r>
              <a:rPr lang="es-PE" sz="4000" b="1" i="1" dirty="0"/>
              <a:t>Estudios previos</a:t>
            </a:r>
            <a:endParaRPr lang="es-PE" sz="41300" dirty="0">
              <a:latin typeface="+mj-lt"/>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14" name="Imagen 13"/>
          <p:cNvPicPr>
            <a:picLocks noChangeAspect="1"/>
          </p:cNvPicPr>
          <p:nvPr/>
        </p:nvPicPr>
        <p:blipFill>
          <a:blip r:embed="rId3"/>
          <a:stretch>
            <a:fillRect/>
          </a:stretch>
        </p:blipFill>
        <p:spPr>
          <a:xfrm>
            <a:off x="7395990" y="2097155"/>
            <a:ext cx="4023974" cy="2840452"/>
          </a:xfrm>
          <a:prstGeom prst="rect">
            <a:avLst/>
          </a:prstGeom>
        </p:spPr>
      </p:pic>
      <p:sp>
        <p:nvSpPr>
          <p:cNvPr id="15"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2411691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5456437" y="2073698"/>
            <a:ext cx="5963527" cy="3416320"/>
          </a:xfrm>
          <a:prstGeom prst="rect">
            <a:avLst/>
          </a:prstGeom>
        </p:spPr>
        <p:txBody>
          <a:bodyPr wrap="square">
            <a:spAutoFit/>
          </a:bodyPr>
          <a:lstStyle/>
          <a:p>
            <a:pPr marL="285750" indent="-285750" algn="just">
              <a:buFont typeface="Arial" panose="020B0604020202020204" pitchFamily="34" charset="0"/>
              <a:buChar char="•"/>
            </a:pPr>
            <a:r>
              <a:rPr lang="es-ES" dirty="0"/>
              <a:t>Un estudio de la investigadora Julieta </a:t>
            </a:r>
            <a:r>
              <a:rPr lang="es-ES" dirty="0" err="1"/>
              <a:t>Michelli</a:t>
            </a:r>
            <a:r>
              <a:rPr lang="es-ES" dirty="0"/>
              <a:t> (2020) evidencia una clara proporción directa entre las pruebas de memoria de trabajo realizadas y la regulación emocional de la persona, es decir, a mejor regulación emocional mejores resultados en las pruebas de memoria de trabajo. </a:t>
            </a:r>
          </a:p>
          <a:p>
            <a:pPr marL="285750" indent="-285750" algn="just">
              <a:buFont typeface="Arial" panose="020B0604020202020204" pitchFamily="34" charset="0"/>
              <a:buChar char="•"/>
            </a:pPr>
            <a:r>
              <a:rPr lang="es-ES" dirty="0"/>
              <a:t>Se infiere, que “la ansiedad viene acompañada con un bajo control de emociones” (</a:t>
            </a:r>
            <a:r>
              <a:rPr lang="es-ES" dirty="0" err="1"/>
              <a:t>Weir</a:t>
            </a:r>
            <a:r>
              <a:rPr lang="es-ES" dirty="0"/>
              <a:t>, 2023), por lo que los adolescentes que experimentan un estado ansioso, demostrarán un bajo desempeño en las tareas de memoria de trabajo.</a:t>
            </a:r>
          </a:p>
          <a:p>
            <a:pPr algn="just"/>
            <a:endParaRPr lang="es-ES" dirty="0"/>
          </a:p>
        </p:txBody>
      </p:sp>
      <p:sp>
        <p:nvSpPr>
          <p:cNvPr id="13" name="CuadroTexto 12">
            <a:extLst>
              <a:ext uri="{FF2B5EF4-FFF2-40B4-BE49-F238E27FC236}">
                <a16:creationId xmlns:a16="http://schemas.microsoft.com/office/drawing/2014/main" id="{BED13180-84BF-41A1-8F3D-9D34A4FF13F1}"/>
              </a:ext>
            </a:extLst>
          </p:cNvPr>
          <p:cNvSpPr txBox="1"/>
          <p:nvPr/>
        </p:nvSpPr>
        <p:spPr>
          <a:xfrm>
            <a:off x="1510596" y="1262060"/>
            <a:ext cx="8774683" cy="707886"/>
          </a:xfrm>
          <a:prstGeom prst="rect">
            <a:avLst/>
          </a:prstGeom>
          <a:noFill/>
        </p:spPr>
        <p:txBody>
          <a:bodyPr wrap="square">
            <a:spAutoFit/>
          </a:bodyPr>
          <a:lstStyle/>
          <a:p>
            <a:r>
              <a:rPr lang="es-PE" sz="4000" b="1" i="1" dirty="0"/>
              <a:t>Estudios previos</a:t>
            </a:r>
            <a:endParaRPr lang="es-PE" sz="41300" dirty="0">
              <a:latin typeface="+mj-lt"/>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14" name="Imagen 13"/>
          <p:cNvPicPr>
            <a:picLocks noChangeAspect="1"/>
          </p:cNvPicPr>
          <p:nvPr/>
        </p:nvPicPr>
        <p:blipFill>
          <a:blip r:embed="rId3"/>
          <a:stretch>
            <a:fillRect/>
          </a:stretch>
        </p:blipFill>
        <p:spPr>
          <a:xfrm>
            <a:off x="1230487" y="2257293"/>
            <a:ext cx="4023974" cy="2840452"/>
          </a:xfrm>
          <a:prstGeom prst="rect">
            <a:avLst/>
          </a:prstGeom>
        </p:spPr>
      </p:pic>
      <p:sp>
        <p:nvSpPr>
          <p:cNvPr id="15"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4150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988940" y="2232727"/>
            <a:ext cx="5963527" cy="3139321"/>
          </a:xfrm>
          <a:prstGeom prst="rect">
            <a:avLst/>
          </a:prstGeom>
        </p:spPr>
        <p:txBody>
          <a:bodyPr wrap="square">
            <a:spAutoFit/>
          </a:bodyPr>
          <a:lstStyle/>
          <a:p>
            <a:pPr algn="just"/>
            <a:r>
              <a:rPr lang="es-ES" dirty="0"/>
              <a:t>Al aumentar la ansiedad la mente se satura todavía más, y la capacidad receptiva junto con la capacidad para poder estudiar y concentrarse se reduce. Se genera un círculo vicioso, se tiene ansiedad, estudiamos peor, aparece la frustración y vuelve la ansiedad.</a:t>
            </a:r>
          </a:p>
          <a:p>
            <a:pPr algn="just"/>
            <a:r>
              <a:rPr lang="es-ES" dirty="0"/>
              <a:t>Según </a:t>
            </a:r>
            <a:r>
              <a:rPr lang="es-ES" dirty="0" err="1"/>
              <a:t>Eysenck</a:t>
            </a:r>
            <a:r>
              <a:rPr lang="es-ES" dirty="0"/>
              <a:t>, por el sesgo atencional que se le da a sus preocupaciones, los adolescentes ansiosos se encuentran muchísimo más despistados, esto influye en su vida cotidiana, causándoles problemas de frustración, enojo hacia ellos mismos, incluso dirigiéndolos hacia la depresión.</a:t>
            </a:r>
          </a:p>
          <a:p>
            <a:pPr algn="just"/>
            <a:endParaRPr lang="es-ES" dirty="0"/>
          </a:p>
        </p:txBody>
      </p:sp>
      <p:sp>
        <p:nvSpPr>
          <p:cNvPr id="13" name="CuadroTexto 12">
            <a:extLst>
              <a:ext uri="{FF2B5EF4-FFF2-40B4-BE49-F238E27FC236}">
                <a16:creationId xmlns:a16="http://schemas.microsoft.com/office/drawing/2014/main" id="{BED13180-84BF-41A1-8F3D-9D34A4FF13F1}"/>
              </a:ext>
            </a:extLst>
          </p:cNvPr>
          <p:cNvSpPr txBox="1"/>
          <p:nvPr/>
        </p:nvSpPr>
        <p:spPr>
          <a:xfrm>
            <a:off x="1510596" y="1262060"/>
            <a:ext cx="8774683" cy="584775"/>
          </a:xfrm>
          <a:prstGeom prst="rect">
            <a:avLst/>
          </a:prstGeom>
          <a:noFill/>
        </p:spPr>
        <p:txBody>
          <a:bodyPr wrap="square">
            <a:spAutoFit/>
          </a:bodyPr>
          <a:lstStyle/>
          <a:p>
            <a:r>
              <a:rPr lang="es-ES" sz="3200" b="1" i="1" dirty="0"/>
              <a:t>Círculo vicioso entre memoria y ansiedad</a:t>
            </a:r>
            <a:endParaRPr lang="es-PE" sz="85700" dirty="0">
              <a:latin typeface="+mj-lt"/>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 name="Imagen 1"/>
          <p:cNvPicPr>
            <a:picLocks noChangeAspect="1"/>
          </p:cNvPicPr>
          <p:nvPr/>
        </p:nvPicPr>
        <p:blipFill>
          <a:blip r:embed="rId3"/>
          <a:stretch>
            <a:fillRect/>
          </a:stretch>
        </p:blipFill>
        <p:spPr>
          <a:xfrm>
            <a:off x="7353632" y="2236504"/>
            <a:ext cx="3995925" cy="3004236"/>
          </a:xfrm>
          <a:prstGeom prst="rect">
            <a:avLst/>
          </a:prstGeom>
        </p:spPr>
      </p:pic>
      <p:sp>
        <p:nvSpPr>
          <p:cNvPr id="15"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3515446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Conclusiones</a:t>
            </a:r>
            <a:endParaRPr lang="es-PE" sz="4800" dirty="0">
              <a:latin typeface="+mj-lt"/>
            </a:endParaRPr>
          </a:p>
        </p:txBody>
      </p:sp>
      <p:sp>
        <p:nvSpPr>
          <p:cNvPr id="2" name="Rectángulo 1"/>
          <p:cNvSpPr/>
          <p:nvPr/>
        </p:nvSpPr>
        <p:spPr>
          <a:xfrm>
            <a:off x="801977" y="1922335"/>
            <a:ext cx="7698055" cy="4524315"/>
          </a:xfrm>
          <a:prstGeom prst="rect">
            <a:avLst/>
          </a:prstGeom>
        </p:spPr>
        <p:txBody>
          <a:bodyPr wrap="square">
            <a:spAutoFit/>
          </a:bodyPr>
          <a:lstStyle/>
          <a:p>
            <a:pPr marL="285750" indent="-285750" algn="just">
              <a:buFont typeface="Arial" panose="020B0604020202020204" pitchFamily="34" charset="0"/>
              <a:buChar char="•"/>
            </a:pPr>
            <a:r>
              <a:rPr lang="es-ES" dirty="0"/>
              <a:t>Según los resultados encontrados y los datos extraídos de diferentes investigaciones llegamos a la conclusión de que la ansiedad </a:t>
            </a:r>
            <a:r>
              <a:rPr lang="es-ES" b="1" dirty="0"/>
              <a:t>sí </a:t>
            </a:r>
            <a:r>
              <a:rPr lang="es-ES" dirty="0"/>
              <a:t>tiene una relación con la memoria operativa o de trabajo en los adolescentes.</a:t>
            </a:r>
            <a:endParaRPr lang="es-ES" dirty="0" smtClean="0"/>
          </a:p>
          <a:p>
            <a:pPr marL="285750" indent="-285750" algn="just">
              <a:buFont typeface="Arial" panose="020B0604020202020204" pitchFamily="34" charset="0"/>
              <a:buChar char="•"/>
            </a:pPr>
            <a:r>
              <a:rPr lang="es-ES" dirty="0" smtClean="0"/>
              <a:t>La </a:t>
            </a:r>
            <a:r>
              <a:rPr lang="es-ES" dirty="0"/>
              <a:t>persona ansiosa, a causa del insomnio, pensamientos intrusivos, y la </a:t>
            </a:r>
            <a:r>
              <a:rPr lang="es-ES" dirty="0" smtClean="0"/>
              <a:t>sobre estimulación, </a:t>
            </a:r>
            <a:r>
              <a:rPr lang="es-ES" dirty="0"/>
              <a:t>presenta un déficit en su función cognitiva de memoria operativa, lo cual, a su vez produce más ansiedad y frustración, por no poder ser efectivos.</a:t>
            </a:r>
          </a:p>
          <a:p>
            <a:pPr marL="285750" indent="-285750" algn="just">
              <a:buFont typeface="Arial" panose="020B0604020202020204" pitchFamily="34" charset="0"/>
              <a:buChar char="•"/>
            </a:pPr>
            <a:r>
              <a:rPr lang="es-ES" dirty="0" smtClean="0"/>
              <a:t>La </a:t>
            </a:r>
            <a:r>
              <a:rPr lang="es-ES" dirty="0"/>
              <a:t>ansiedad tiene un impacto significativo en la memoria operativa de los adolescentes, afectando su rendimiento cognitivo, capacidad de atención y concentración, y su desarrollo académico y social. Sin embargo, con intervenciones adecuadas y apoyo, es posible mitigar estos efectos y ayudar a los adolescentes a manejar la ansiedad de manera más efectiva</a:t>
            </a:r>
            <a:r>
              <a:rPr lang="es-ES" dirty="0" smtClean="0"/>
              <a:t>.</a:t>
            </a:r>
            <a:r>
              <a:rPr lang="es-ES" dirty="0"/>
              <a:t> </a:t>
            </a:r>
            <a:endParaRPr lang="es-ES" dirty="0" smtClean="0"/>
          </a:p>
          <a:p>
            <a:pPr marL="285750" indent="-285750" algn="just">
              <a:buFont typeface="Arial" panose="020B0604020202020204" pitchFamily="34" charset="0"/>
              <a:buChar char="•"/>
            </a:pPr>
            <a:r>
              <a:rPr lang="es-ES" dirty="0" smtClean="0"/>
              <a:t>Se recomienda dormir bien, buscar espacios tranquilos y </a:t>
            </a:r>
            <a:r>
              <a:rPr lang="es-ES" dirty="0"/>
              <a:t>hacer </a:t>
            </a:r>
            <a:r>
              <a:rPr lang="es-ES" dirty="0" smtClean="0"/>
              <a:t>ejercicio, </a:t>
            </a:r>
            <a:r>
              <a:rPr lang="es-ES" dirty="0"/>
              <a:t>pues como menciona José Ramón Guerra(2017) la ansiedad y el ejercicio tienen una </a:t>
            </a:r>
            <a:r>
              <a:rPr lang="es-ES" dirty="0" smtClean="0"/>
              <a:t>relación </a:t>
            </a:r>
            <a:r>
              <a:rPr lang="es-ES" dirty="0"/>
              <a:t>indirecta, osea que, a más ejercicio menor ansiedad y viceversa.</a:t>
            </a:r>
          </a:p>
          <a:p>
            <a:pPr marL="285750" indent="-285750" algn="just">
              <a:buFont typeface="Arial" panose="020B0604020202020204" pitchFamily="34" charset="0"/>
              <a:buChar char="•"/>
            </a:pPr>
            <a:endParaRPr lang="es-ES" dirty="0"/>
          </a:p>
        </p:txBody>
      </p:sp>
      <p:sp>
        <p:nvSpPr>
          <p:cNvPr id="13"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pic>
        <p:nvPicPr>
          <p:cNvPr id="4" name="Imagen 3"/>
          <p:cNvPicPr>
            <a:picLocks noChangeAspect="1"/>
          </p:cNvPicPr>
          <p:nvPr/>
        </p:nvPicPr>
        <p:blipFill>
          <a:blip r:embed="rId3"/>
          <a:stretch>
            <a:fillRect/>
          </a:stretch>
        </p:blipFill>
        <p:spPr>
          <a:xfrm>
            <a:off x="8702183" y="1773675"/>
            <a:ext cx="2858446" cy="1905632"/>
          </a:xfrm>
          <a:prstGeom prst="rect">
            <a:avLst/>
          </a:prstGeom>
        </p:spPr>
      </p:pic>
      <p:pic>
        <p:nvPicPr>
          <p:cNvPr id="1028" name="Picture 4" descr="Hacer ejercicio antes de dormir: todo lo que debes saber para sacarle el  máximo partido | Vida Saludabl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19038" y="4037808"/>
            <a:ext cx="2600926" cy="173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3816201" y="756710"/>
            <a:ext cx="6096000" cy="707886"/>
          </a:xfrm>
          <a:prstGeom prst="rect">
            <a:avLst/>
          </a:prstGeom>
          <a:noFill/>
        </p:spPr>
        <p:txBody>
          <a:bodyPr wrap="square">
            <a:spAutoFit/>
          </a:bodyPr>
          <a:lstStyle/>
          <a:p>
            <a:r>
              <a:rPr lang="es-ES" sz="4000" dirty="0"/>
              <a:t>R</a:t>
            </a:r>
            <a:r>
              <a:rPr lang="es-PE" sz="4000" dirty="0"/>
              <a:t>EFERENCIAS</a:t>
            </a:r>
          </a:p>
        </p:txBody>
      </p:sp>
      <p:sp>
        <p:nvSpPr>
          <p:cNvPr id="2" name="Rectángulo 1"/>
          <p:cNvSpPr/>
          <p:nvPr/>
        </p:nvSpPr>
        <p:spPr>
          <a:xfrm>
            <a:off x="374791" y="1440690"/>
            <a:ext cx="11682226" cy="5724644"/>
          </a:xfrm>
          <a:prstGeom prst="rect">
            <a:avLst/>
          </a:prstGeom>
        </p:spPr>
        <p:txBody>
          <a:bodyPr wrap="square">
            <a:spAutoFit/>
          </a:bodyPr>
          <a:lstStyle/>
          <a:p>
            <a:pPr indent="-457200"/>
            <a:r>
              <a:rPr lang="es-PE" sz="1200" dirty="0" err="1" smtClean="0">
                <a:solidFill>
                  <a:srgbClr val="000000"/>
                </a:solidFill>
                <a:latin typeface="Times New Roman" panose="02020603050405020304" pitchFamily="18" charset="0"/>
              </a:rPr>
              <a:t>Baddeley</a:t>
            </a:r>
            <a:r>
              <a:rPr lang="es-PE" sz="1200" dirty="0">
                <a:solidFill>
                  <a:srgbClr val="000000"/>
                </a:solidFill>
                <a:latin typeface="Times New Roman" panose="02020603050405020304" pitchFamily="18" charset="0"/>
              </a:rPr>
              <a:t>, A. (2018). Memoria de trabajo, pensamiento y acción: cómo trabaja la memoria (Vol. 9). Antonio Machado Libros.</a:t>
            </a:r>
            <a:endParaRPr lang="es-PE" sz="1200" dirty="0"/>
          </a:p>
          <a:p>
            <a:pPr indent="-457200"/>
            <a:r>
              <a:rPr lang="es-PE" sz="1200" dirty="0" err="1">
                <a:solidFill>
                  <a:srgbClr val="000000"/>
                </a:solidFill>
                <a:latin typeface="Times New Roman" panose="02020603050405020304" pitchFamily="18" charset="0"/>
              </a:rPr>
              <a:t>Balkin</a:t>
            </a:r>
            <a:r>
              <a:rPr lang="es-PE" sz="1200" dirty="0">
                <a:solidFill>
                  <a:srgbClr val="000000"/>
                </a:solidFill>
                <a:latin typeface="Times New Roman" panose="02020603050405020304" pitchFamily="18" charset="0"/>
              </a:rPr>
              <a:t> T. J., </a:t>
            </a:r>
            <a:r>
              <a:rPr lang="es-PE" sz="1200" dirty="0" err="1">
                <a:solidFill>
                  <a:srgbClr val="000000"/>
                </a:solidFill>
                <a:latin typeface="Times New Roman" panose="02020603050405020304" pitchFamily="18" charset="0"/>
              </a:rPr>
              <a:t>Rupp</a:t>
            </a:r>
            <a:r>
              <a:rPr lang="es-PE" sz="1200" dirty="0">
                <a:solidFill>
                  <a:srgbClr val="000000"/>
                </a:solidFill>
                <a:latin typeface="Times New Roman" panose="02020603050405020304" pitchFamily="18" charset="0"/>
              </a:rPr>
              <a:t> T., </a:t>
            </a:r>
            <a:r>
              <a:rPr lang="es-PE" sz="1200" dirty="0" err="1">
                <a:solidFill>
                  <a:srgbClr val="000000"/>
                </a:solidFill>
                <a:latin typeface="Times New Roman" panose="02020603050405020304" pitchFamily="18" charset="0"/>
              </a:rPr>
              <a:t>Picchioni</a:t>
            </a:r>
            <a:r>
              <a:rPr lang="es-PE" sz="1200" dirty="0">
                <a:solidFill>
                  <a:srgbClr val="000000"/>
                </a:solidFill>
                <a:latin typeface="Times New Roman" panose="02020603050405020304" pitchFamily="18" charset="0"/>
              </a:rPr>
              <a:t> D. y col. (2008)Pérdida de sueño y somnolencia: temas actuales Pecho, 134(3) (2008), págs. 653-660.</a:t>
            </a:r>
            <a:endParaRPr lang="es-PE" sz="1200" dirty="0"/>
          </a:p>
          <a:p>
            <a:pPr indent="-457200" algn="just"/>
            <a:r>
              <a:rPr lang="es-PE" sz="1200" dirty="0">
                <a:solidFill>
                  <a:srgbClr val="222222"/>
                </a:solidFill>
                <a:latin typeface="Times New Roman" panose="02020603050405020304" pitchFamily="18" charset="0"/>
              </a:rPr>
              <a:t>Beck, R., </a:t>
            </a:r>
            <a:r>
              <a:rPr lang="es-PE" sz="1200" dirty="0" err="1">
                <a:solidFill>
                  <a:srgbClr val="222222"/>
                </a:solidFill>
                <a:latin typeface="Times New Roman" panose="02020603050405020304" pitchFamily="18" charset="0"/>
              </a:rPr>
              <a:t>Perkins</a:t>
            </a:r>
            <a:r>
              <a:rPr lang="es-PE" sz="1200" dirty="0">
                <a:solidFill>
                  <a:srgbClr val="222222"/>
                </a:solidFill>
                <a:latin typeface="Times New Roman" panose="02020603050405020304" pitchFamily="18" charset="0"/>
              </a:rPr>
              <a:t>, T. S., </a:t>
            </a:r>
            <a:r>
              <a:rPr lang="es-PE" sz="1200" dirty="0" err="1">
                <a:solidFill>
                  <a:srgbClr val="222222"/>
                </a:solidFill>
                <a:latin typeface="Times New Roman" panose="02020603050405020304" pitchFamily="18" charset="0"/>
              </a:rPr>
              <a:t>Holder</a:t>
            </a:r>
            <a:r>
              <a:rPr lang="es-PE" sz="1200" dirty="0">
                <a:solidFill>
                  <a:srgbClr val="222222"/>
                </a:solidFill>
                <a:latin typeface="Times New Roman" panose="02020603050405020304" pitchFamily="18" charset="0"/>
              </a:rPr>
              <a:t>, R., </a:t>
            </a:r>
            <a:r>
              <a:rPr lang="es-PE" sz="1200" dirty="0" err="1">
                <a:solidFill>
                  <a:srgbClr val="222222"/>
                </a:solidFill>
                <a:latin typeface="Times New Roman" panose="02020603050405020304" pitchFamily="18" charset="0"/>
              </a:rPr>
              <a:t>Robbins</a:t>
            </a:r>
            <a:r>
              <a:rPr lang="es-PE" sz="1200" dirty="0">
                <a:solidFill>
                  <a:srgbClr val="222222"/>
                </a:solidFill>
                <a:latin typeface="Times New Roman" panose="02020603050405020304" pitchFamily="18" charset="0"/>
              </a:rPr>
              <a:t>, M., Gray, M., &amp; Allison, S. H. (2001).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cognitive</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emotional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phenomenology</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depression</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Are </a:t>
            </a:r>
            <a:r>
              <a:rPr lang="es-PE" sz="1200" dirty="0" err="1">
                <a:solidFill>
                  <a:srgbClr val="222222"/>
                </a:solidFill>
                <a:latin typeface="Times New Roman" panose="02020603050405020304" pitchFamily="18" charset="0"/>
              </a:rPr>
              <a:t>worry</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hopelessness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cognitive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correlates</a:t>
            </a:r>
            <a:r>
              <a:rPr lang="es-PE" sz="1200" dirty="0">
                <a:solidFill>
                  <a:srgbClr val="222222"/>
                </a:solidFill>
                <a:latin typeface="Times New Roman" panose="02020603050405020304" pitchFamily="18" charset="0"/>
              </a:rPr>
              <a:t> of NA and PA?. </a:t>
            </a:r>
            <a:r>
              <a:rPr lang="es-PE" sz="1200" dirty="0" err="1">
                <a:solidFill>
                  <a:srgbClr val="222222"/>
                </a:solidFill>
                <a:latin typeface="Times New Roman" panose="02020603050405020304" pitchFamily="18" charset="0"/>
              </a:rPr>
              <a:t>Cognitive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Therapy</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Research</a:t>
            </a:r>
            <a:r>
              <a:rPr lang="es-PE" sz="1200" dirty="0">
                <a:solidFill>
                  <a:srgbClr val="222222"/>
                </a:solidFill>
                <a:latin typeface="Times New Roman" panose="02020603050405020304" pitchFamily="18" charset="0"/>
              </a:rPr>
              <a:t>, 25, 829-838.</a:t>
            </a:r>
            <a:endParaRPr lang="es-PE" sz="1200" dirty="0"/>
          </a:p>
          <a:p>
            <a:pPr indent="-457200" algn="just"/>
            <a:r>
              <a:rPr lang="es-PE" sz="1200" dirty="0">
                <a:solidFill>
                  <a:srgbClr val="222222"/>
                </a:solidFill>
                <a:latin typeface="Times New Roman" panose="02020603050405020304" pitchFamily="18" charset="0"/>
              </a:rPr>
              <a:t>Calvo, M.G. and </a:t>
            </a:r>
            <a:r>
              <a:rPr lang="es-PE" sz="1200" dirty="0" err="1">
                <a:solidFill>
                  <a:srgbClr val="222222"/>
                </a:solidFill>
                <a:latin typeface="Times New Roman" panose="02020603050405020304" pitchFamily="18" charset="0"/>
              </a:rPr>
              <a:t>Eysenck</a:t>
            </a:r>
            <a:r>
              <a:rPr lang="es-PE" sz="1200" dirty="0">
                <a:solidFill>
                  <a:srgbClr val="222222"/>
                </a:solidFill>
                <a:latin typeface="Times New Roman" panose="02020603050405020304" pitchFamily="18" charset="0"/>
              </a:rPr>
              <a:t>, M. (1996) </a:t>
            </a:r>
            <a:r>
              <a:rPr lang="es-PE" sz="1200" dirty="0" err="1">
                <a:solidFill>
                  <a:srgbClr val="222222"/>
                </a:solidFill>
                <a:latin typeface="Times New Roman" panose="02020603050405020304" pitchFamily="18" charset="0"/>
              </a:rPr>
              <a:t>Phonological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Working</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Memory</a:t>
            </a:r>
            <a:r>
              <a:rPr lang="es-PE" sz="1200" dirty="0">
                <a:solidFill>
                  <a:srgbClr val="222222"/>
                </a:solidFill>
                <a:latin typeface="Times New Roman" panose="02020603050405020304" pitchFamily="18" charset="0"/>
              </a:rPr>
              <a:t> and Reading in Test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Memory</a:t>
            </a:r>
            <a:r>
              <a:rPr lang="es-PE" sz="1200" dirty="0">
                <a:solidFill>
                  <a:srgbClr val="222222"/>
                </a:solidFill>
                <a:latin typeface="Times New Roman" panose="02020603050405020304" pitchFamily="18" charset="0"/>
              </a:rPr>
              <a:t>, 4, 289-306.</a:t>
            </a:r>
            <a:r>
              <a:rPr lang="es-PE" sz="1200" dirty="0">
                <a:solidFill>
                  <a:srgbClr val="222222"/>
                </a:solidFill>
                <a:latin typeface="Times New Roman" panose="02020603050405020304" pitchFamily="18" charset="0"/>
                <a:hlinkClick r:id="rId3"/>
              </a:rPr>
              <a:t> </a:t>
            </a:r>
            <a:r>
              <a:rPr lang="es-PE" sz="1200" u="sng" dirty="0">
                <a:solidFill>
                  <a:srgbClr val="1155CC"/>
                </a:solidFill>
                <a:latin typeface="Times New Roman" panose="02020603050405020304" pitchFamily="18" charset="0"/>
                <a:hlinkClick r:id="rId3"/>
              </a:rPr>
              <a:t>https://doi.org/10.1080/096582196388960</a:t>
            </a:r>
            <a:endParaRPr lang="es-PE" sz="1200" dirty="0"/>
          </a:p>
          <a:p>
            <a:pPr indent="-457200" algn="just"/>
            <a:r>
              <a:rPr lang="es-PE" sz="1200" dirty="0">
                <a:solidFill>
                  <a:srgbClr val="222222"/>
                </a:solidFill>
                <a:latin typeface="Times New Roman" panose="02020603050405020304" pitchFamily="18" charset="0"/>
              </a:rPr>
              <a:t>Clínica </a:t>
            </a:r>
            <a:r>
              <a:rPr lang="es-PE" sz="1200" dirty="0" err="1">
                <a:solidFill>
                  <a:srgbClr val="222222"/>
                </a:solidFill>
                <a:latin typeface="Times New Roman" panose="02020603050405020304" pitchFamily="18" charset="0"/>
              </a:rPr>
              <a:t>VIcent</a:t>
            </a:r>
            <a:r>
              <a:rPr lang="es-PE" sz="1200" dirty="0">
                <a:solidFill>
                  <a:srgbClr val="222222"/>
                </a:solidFill>
                <a:latin typeface="Times New Roman" panose="02020603050405020304" pitchFamily="18" charset="0"/>
              </a:rPr>
              <a:t>. (2022, </a:t>
            </a:r>
            <a:r>
              <a:rPr lang="es-PE" sz="1200" dirty="0" err="1">
                <a:solidFill>
                  <a:srgbClr val="222222"/>
                </a:solidFill>
                <a:latin typeface="Times New Roman" panose="02020603050405020304" pitchFamily="18" charset="0"/>
              </a:rPr>
              <a:t>April</a:t>
            </a:r>
            <a:r>
              <a:rPr lang="es-PE" sz="1200" dirty="0">
                <a:solidFill>
                  <a:srgbClr val="222222"/>
                </a:solidFill>
                <a:latin typeface="Times New Roman" panose="02020603050405020304" pitchFamily="18" charset="0"/>
              </a:rPr>
              <a:t> 20). Memoria de Trabajo Cómo Mantener Información | 2024 Clínica. Clínica </a:t>
            </a:r>
            <a:r>
              <a:rPr lang="es-PE" sz="1200" dirty="0" err="1">
                <a:solidFill>
                  <a:srgbClr val="222222"/>
                </a:solidFill>
                <a:latin typeface="Times New Roman" panose="02020603050405020304" pitchFamily="18" charset="0"/>
              </a:rPr>
              <a:t>Vicent</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Retrieved</a:t>
            </a:r>
            <a:r>
              <a:rPr lang="es-PE" sz="1200" dirty="0">
                <a:solidFill>
                  <a:srgbClr val="222222"/>
                </a:solidFill>
                <a:latin typeface="Times New Roman" panose="02020603050405020304" pitchFamily="18" charset="0"/>
              </a:rPr>
              <a:t> June 12, 2024, </a:t>
            </a:r>
            <a:r>
              <a:rPr lang="es-PE" sz="1200" dirty="0" err="1">
                <a:solidFill>
                  <a:srgbClr val="222222"/>
                </a:solidFill>
                <a:latin typeface="Times New Roman" panose="02020603050405020304" pitchFamily="18" charset="0"/>
              </a:rPr>
              <a:t>from</a:t>
            </a:r>
            <a:r>
              <a:rPr lang="es-PE" sz="1200" dirty="0">
                <a:solidFill>
                  <a:srgbClr val="222222"/>
                </a:solidFill>
                <a:latin typeface="Times New Roman" panose="02020603050405020304" pitchFamily="18" charset="0"/>
              </a:rPr>
              <a:t> </a:t>
            </a:r>
            <a:r>
              <a:rPr lang="es-PE" sz="1200" u="sng" dirty="0">
                <a:solidFill>
                  <a:srgbClr val="1155CC"/>
                </a:solidFill>
                <a:latin typeface="Times New Roman" panose="02020603050405020304" pitchFamily="18" charset="0"/>
                <a:hlinkClick r:id="rId4"/>
              </a:rPr>
              <a:t>https://clinicavicent.com/memoria-de-trabajo/</a:t>
            </a:r>
            <a:endParaRPr lang="es-PE" sz="1200" dirty="0"/>
          </a:p>
          <a:p>
            <a:pPr indent="-457200" algn="just"/>
            <a:r>
              <a:rPr lang="es-PE" sz="1200" dirty="0" err="1">
                <a:solidFill>
                  <a:srgbClr val="222222"/>
                </a:solidFill>
                <a:latin typeface="Times New Roman" panose="02020603050405020304" pitchFamily="18" charset="0"/>
              </a:rPr>
              <a:t>Cornwell</a:t>
            </a:r>
            <a:r>
              <a:rPr lang="es-PE" sz="1200" dirty="0">
                <a:solidFill>
                  <a:srgbClr val="222222"/>
                </a:solidFill>
                <a:latin typeface="Times New Roman" panose="02020603050405020304" pitchFamily="18" charset="0"/>
              </a:rPr>
              <a:t>, B. R., </a:t>
            </a:r>
            <a:r>
              <a:rPr lang="es-PE" sz="1200" dirty="0" err="1">
                <a:solidFill>
                  <a:srgbClr val="222222"/>
                </a:solidFill>
                <a:latin typeface="Times New Roman" panose="02020603050405020304" pitchFamily="18" charset="0"/>
              </a:rPr>
              <a:t>Alvarez</a:t>
            </a:r>
            <a:r>
              <a:rPr lang="es-PE" sz="1200" dirty="0">
                <a:solidFill>
                  <a:srgbClr val="222222"/>
                </a:solidFill>
                <a:latin typeface="Times New Roman" panose="02020603050405020304" pitchFamily="18" charset="0"/>
              </a:rPr>
              <a:t>, R. P., </a:t>
            </a:r>
            <a:r>
              <a:rPr lang="es-PE" sz="1200" dirty="0" err="1">
                <a:solidFill>
                  <a:srgbClr val="222222"/>
                </a:solidFill>
                <a:latin typeface="Times New Roman" panose="02020603050405020304" pitchFamily="18" charset="0"/>
              </a:rPr>
              <a:t>Lissek</a:t>
            </a:r>
            <a:r>
              <a:rPr lang="es-PE" sz="1200" dirty="0">
                <a:solidFill>
                  <a:srgbClr val="222222"/>
                </a:solidFill>
                <a:latin typeface="Times New Roman" panose="02020603050405020304" pitchFamily="18" charset="0"/>
              </a:rPr>
              <a:t>, S., Kaplan, R., Ernst, M., &amp; </a:t>
            </a:r>
            <a:r>
              <a:rPr lang="es-PE" sz="1200" dirty="0" err="1">
                <a:solidFill>
                  <a:srgbClr val="222222"/>
                </a:solidFill>
                <a:latin typeface="Times New Roman" panose="02020603050405020304" pitchFamily="18" charset="0"/>
              </a:rPr>
              <a:t>Grillon</a:t>
            </a:r>
            <a:r>
              <a:rPr lang="es-PE" sz="1200" dirty="0">
                <a:solidFill>
                  <a:srgbClr val="222222"/>
                </a:solidFill>
                <a:latin typeface="Times New Roman" panose="02020603050405020304" pitchFamily="18" charset="0"/>
              </a:rPr>
              <a:t>, C. (2011).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overrides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blocking</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effects</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high</a:t>
            </a:r>
            <a:r>
              <a:rPr lang="es-PE" sz="1200" dirty="0">
                <a:solidFill>
                  <a:srgbClr val="222222"/>
                </a:solidFill>
                <a:latin typeface="Times New Roman" panose="02020603050405020304" pitchFamily="18" charset="0"/>
              </a:rPr>
              <a:t> perceptual load </a:t>
            </a:r>
            <a:r>
              <a:rPr lang="es-PE" sz="1200" dirty="0" err="1">
                <a:solidFill>
                  <a:srgbClr val="222222"/>
                </a:solidFill>
                <a:latin typeface="Times New Roman" panose="02020603050405020304" pitchFamily="18" charset="0"/>
              </a:rPr>
              <a:t>on</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amygdala</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reactivity</a:t>
            </a:r>
            <a:r>
              <a:rPr lang="es-PE" sz="1200" dirty="0">
                <a:solidFill>
                  <a:srgbClr val="222222"/>
                </a:solidFill>
                <a:latin typeface="Times New Roman" panose="02020603050405020304" pitchFamily="18" charset="0"/>
              </a:rPr>
              <a:t> to </a:t>
            </a:r>
            <a:r>
              <a:rPr lang="es-PE" sz="1200" dirty="0" err="1">
                <a:solidFill>
                  <a:srgbClr val="222222"/>
                </a:solidFill>
                <a:latin typeface="Times New Roman" panose="02020603050405020304" pitchFamily="18" charset="0"/>
              </a:rPr>
              <a:t>threat-related</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distractors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Neuropsychologia</a:t>
            </a:r>
            <a:r>
              <a:rPr lang="es-PE" sz="1200" dirty="0">
                <a:solidFill>
                  <a:srgbClr val="222222"/>
                </a:solidFill>
                <a:latin typeface="Times New Roman" panose="02020603050405020304" pitchFamily="18" charset="0"/>
              </a:rPr>
              <a:t>, 49(5), 1363-1368.</a:t>
            </a:r>
            <a:endParaRPr lang="es-PE" sz="1200" dirty="0"/>
          </a:p>
          <a:p>
            <a:pPr indent="-457200" algn="just"/>
            <a:r>
              <a:rPr lang="es-PE" sz="1200" dirty="0"/>
              <a:t/>
            </a:r>
            <a:br>
              <a:rPr lang="es-PE" sz="1200" dirty="0"/>
            </a:br>
            <a:r>
              <a:rPr lang="es-PE" sz="1200" dirty="0" err="1">
                <a:solidFill>
                  <a:srgbClr val="222222"/>
                </a:solidFill>
                <a:latin typeface="Times New Roman" panose="02020603050405020304" pitchFamily="18" charset="0"/>
              </a:rPr>
              <a:t>Essau</a:t>
            </a:r>
            <a:r>
              <a:rPr lang="es-PE" sz="1200" dirty="0">
                <a:solidFill>
                  <a:srgbClr val="222222"/>
                </a:solidFill>
                <a:latin typeface="Times New Roman" panose="02020603050405020304" pitchFamily="18" charset="0"/>
              </a:rPr>
              <a:t>, C. A., </a:t>
            </a:r>
            <a:r>
              <a:rPr lang="es-PE" sz="1200" dirty="0" err="1">
                <a:solidFill>
                  <a:srgbClr val="222222"/>
                </a:solidFill>
                <a:latin typeface="Times New Roman" panose="02020603050405020304" pitchFamily="18" charset="0"/>
              </a:rPr>
              <a:t>Lewinsohn</a:t>
            </a:r>
            <a:r>
              <a:rPr lang="es-PE" sz="1200" dirty="0">
                <a:solidFill>
                  <a:srgbClr val="222222"/>
                </a:solidFill>
                <a:latin typeface="Times New Roman" panose="02020603050405020304" pitchFamily="18" charset="0"/>
              </a:rPr>
              <a:t>, P. M., Olaya, B., &amp; </a:t>
            </a:r>
            <a:r>
              <a:rPr lang="es-PE" sz="1200" dirty="0" err="1">
                <a:solidFill>
                  <a:srgbClr val="222222"/>
                </a:solidFill>
                <a:latin typeface="Times New Roman" panose="02020603050405020304" pitchFamily="18" charset="0"/>
              </a:rPr>
              <a:t>Seeley</a:t>
            </a:r>
            <a:r>
              <a:rPr lang="es-PE" sz="1200" dirty="0">
                <a:solidFill>
                  <a:srgbClr val="222222"/>
                </a:solidFill>
                <a:latin typeface="Times New Roman" panose="02020603050405020304" pitchFamily="18" charset="0"/>
              </a:rPr>
              <a:t>, J. R.. (2014).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disorders</a:t>
            </a:r>
            <a:r>
              <a:rPr lang="es-PE" sz="1200" dirty="0">
                <a:solidFill>
                  <a:srgbClr val="222222"/>
                </a:solidFill>
                <a:latin typeface="Times New Roman" panose="02020603050405020304" pitchFamily="18" charset="0"/>
              </a:rPr>
              <a:t> in </a:t>
            </a:r>
            <a:r>
              <a:rPr lang="es-PE" sz="1200" dirty="0" err="1">
                <a:solidFill>
                  <a:srgbClr val="222222"/>
                </a:solidFill>
                <a:latin typeface="Times New Roman" panose="02020603050405020304" pitchFamily="18" charset="0"/>
              </a:rPr>
              <a:t>adolescents</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psychosocial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outcomes</a:t>
            </a:r>
            <a:r>
              <a:rPr lang="es-PE" sz="1200" dirty="0">
                <a:solidFill>
                  <a:srgbClr val="222222"/>
                </a:solidFill>
                <a:latin typeface="Times New Roman" panose="02020603050405020304" pitchFamily="18" charset="0"/>
              </a:rPr>
              <a:t> et </a:t>
            </a:r>
            <a:r>
              <a:rPr lang="es-PE" sz="1200" dirty="0" err="1">
                <a:solidFill>
                  <a:srgbClr val="222222"/>
                </a:solidFill>
                <a:latin typeface="Times New Roman" panose="02020603050405020304" pitchFamily="18" charset="0"/>
              </a:rPr>
              <a:t>age</a:t>
            </a:r>
            <a:r>
              <a:rPr lang="es-PE" sz="1200" dirty="0">
                <a:solidFill>
                  <a:srgbClr val="222222"/>
                </a:solidFill>
                <a:latin typeface="Times New Roman" panose="02020603050405020304" pitchFamily="18" charset="0"/>
              </a:rPr>
              <a:t> 30. </a:t>
            </a:r>
            <a:r>
              <a:rPr lang="es-PE" sz="1200" dirty="0" err="1">
                <a:solidFill>
                  <a:srgbClr val="222222"/>
                </a:solidFill>
                <a:latin typeface="Times New Roman" panose="02020603050405020304" pitchFamily="18" charset="0"/>
              </a:rPr>
              <a:t>Journal</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Affective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Disorders</a:t>
            </a:r>
            <a:r>
              <a:rPr lang="es-PE" sz="1200" dirty="0">
                <a:solidFill>
                  <a:srgbClr val="222222"/>
                </a:solidFill>
                <a:latin typeface="Times New Roman" panose="02020603050405020304" pitchFamily="18" charset="0"/>
              </a:rPr>
              <a:t>, 163, 125-132.</a:t>
            </a:r>
            <a:r>
              <a:rPr lang="es-PE" sz="1200" dirty="0">
                <a:solidFill>
                  <a:srgbClr val="222222"/>
                </a:solidFill>
                <a:latin typeface="Times New Roman" panose="02020603050405020304" pitchFamily="18" charset="0"/>
                <a:hlinkClick r:id="rId5"/>
              </a:rPr>
              <a:t> </a:t>
            </a:r>
            <a:r>
              <a:rPr lang="es-PE" sz="1200" u="sng" dirty="0">
                <a:solidFill>
                  <a:srgbClr val="1155CC"/>
                </a:solidFill>
                <a:latin typeface="Times New Roman" panose="02020603050405020304" pitchFamily="18" charset="0"/>
                <a:hlinkClick r:id="rId5"/>
              </a:rPr>
              <a:t>https://doi.org/10.1016/j.jad.2013.12.033</a:t>
            </a:r>
            <a:endParaRPr lang="es-PE" sz="1200" dirty="0"/>
          </a:p>
          <a:p>
            <a:pPr indent="-457200" algn="just"/>
            <a:r>
              <a:rPr lang="es-PE" sz="1200" dirty="0" err="1">
                <a:solidFill>
                  <a:srgbClr val="222222"/>
                </a:solidFill>
                <a:latin typeface="Times New Roman" panose="02020603050405020304" pitchFamily="18" charset="0"/>
              </a:rPr>
              <a:t>Etkin</a:t>
            </a:r>
            <a:r>
              <a:rPr lang="es-PE" sz="1200" dirty="0">
                <a:solidFill>
                  <a:srgbClr val="222222"/>
                </a:solidFill>
                <a:latin typeface="Times New Roman" panose="02020603050405020304" pitchFamily="18" charset="0"/>
              </a:rPr>
              <a:t>, A., &amp; </a:t>
            </a:r>
            <a:r>
              <a:rPr lang="es-PE" sz="1200" dirty="0" err="1">
                <a:solidFill>
                  <a:srgbClr val="222222"/>
                </a:solidFill>
                <a:latin typeface="Times New Roman" panose="02020603050405020304" pitchFamily="18" charset="0"/>
              </a:rPr>
              <a:t>Wager</a:t>
            </a:r>
            <a:r>
              <a:rPr lang="es-PE" sz="1200" dirty="0">
                <a:solidFill>
                  <a:srgbClr val="222222"/>
                </a:solidFill>
                <a:latin typeface="Times New Roman" panose="02020603050405020304" pitchFamily="18" charset="0"/>
              </a:rPr>
              <a:t>, T. D. (2007). </a:t>
            </a:r>
            <a:r>
              <a:rPr lang="es-PE" sz="1200" dirty="0" err="1">
                <a:solidFill>
                  <a:srgbClr val="222222"/>
                </a:solidFill>
                <a:latin typeface="Times New Roman" panose="02020603050405020304" pitchFamily="18" charset="0"/>
              </a:rPr>
              <a:t>Neuroimagen</a:t>
            </a:r>
            <a:r>
              <a:rPr lang="es-PE" sz="1200" dirty="0">
                <a:solidFill>
                  <a:srgbClr val="222222"/>
                </a:solidFill>
                <a:latin typeface="Times New Roman" panose="02020603050405020304" pitchFamily="18" charset="0"/>
              </a:rPr>
              <a:t> funcional de la ansiedad: un </a:t>
            </a:r>
            <a:r>
              <a:rPr lang="es-PE" sz="1200" dirty="0" err="1">
                <a:solidFill>
                  <a:srgbClr val="222222"/>
                </a:solidFill>
                <a:latin typeface="Times New Roman" panose="02020603050405020304" pitchFamily="18" charset="0"/>
              </a:rPr>
              <a:t>metaanálisis</a:t>
            </a:r>
            <a:r>
              <a:rPr lang="es-PE" sz="1200" dirty="0">
                <a:solidFill>
                  <a:srgbClr val="222222"/>
                </a:solidFill>
                <a:latin typeface="Times New Roman" panose="02020603050405020304" pitchFamily="18" charset="0"/>
              </a:rPr>
              <a:t> del procesamiento emocional en el TEPT, trastorno de ansiedad social y fobia específica.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American </a:t>
            </a:r>
            <a:r>
              <a:rPr lang="es-PE" sz="1200" dirty="0" err="1">
                <a:solidFill>
                  <a:srgbClr val="222222"/>
                </a:solidFill>
                <a:latin typeface="Times New Roman" panose="02020603050405020304" pitchFamily="18" charset="0"/>
              </a:rPr>
              <a:t>journal</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psychiatry</a:t>
            </a:r>
            <a:r>
              <a:rPr lang="es-PE" sz="1200" dirty="0">
                <a:solidFill>
                  <a:srgbClr val="222222"/>
                </a:solidFill>
                <a:latin typeface="Times New Roman" panose="02020603050405020304" pitchFamily="18" charset="0"/>
              </a:rPr>
              <a:t>, 164(10), 1476-1488.</a:t>
            </a:r>
            <a:endParaRPr lang="es-PE" sz="1200" dirty="0"/>
          </a:p>
          <a:p>
            <a:pPr indent="-457200" algn="just"/>
            <a:r>
              <a:rPr lang="es-PE" sz="1200" dirty="0">
                <a:solidFill>
                  <a:srgbClr val="222222"/>
                </a:solidFill>
                <a:latin typeface="Times New Roman" panose="02020603050405020304" pitchFamily="18" charset="0"/>
              </a:rPr>
              <a:t>Erickson KI, </a:t>
            </a:r>
            <a:r>
              <a:rPr lang="es-PE" sz="1200" dirty="0" err="1">
                <a:solidFill>
                  <a:srgbClr val="222222"/>
                </a:solidFill>
                <a:latin typeface="Times New Roman" panose="02020603050405020304" pitchFamily="18" charset="0"/>
              </a:rPr>
              <a:t>Hillman</a:t>
            </a:r>
            <a:r>
              <a:rPr lang="es-PE" sz="1200" dirty="0">
                <a:solidFill>
                  <a:srgbClr val="222222"/>
                </a:solidFill>
                <a:latin typeface="Times New Roman" panose="02020603050405020304" pitchFamily="18" charset="0"/>
              </a:rPr>
              <a:t> C, </a:t>
            </a:r>
            <a:r>
              <a:rPr lang="es-PE" sz="1200" dirty="0" err="1">
                <a:solidFill>
                  <a:srgbClr val="222222"/>
                </a:solidFill>
                <a:latin typeface="Times New Roman" panose="02020603050405020304" pitchFamily="18" charset="0"/>
              </a:rPr>
              <a:t>Stillman</a:t>
            </a:r>
            <a:r>
              <a:rPr lang="es-PE" sz="1200" dirty="0">
                <a:solidFill>
                  <a:srgbClr val="222222"/>
                </a:solidFill>
                <a:latin typeface="Times New Roman" panose="02020603050405020304" pitchFamily="18" charset="0"/>
              </a:rPr>
              <a:t> CM, </a:t>
            </a:r>
            <a:r>
              <a:rPr lang="es-PE" sz="1200" dirty="0" err="1">
                <a:solidFill>
                  <a:srgbClr val="222222"/>
                </a:solidFill>
                <a:latin typeface="Times New Roman" panose="02020603050405020304" pitchFamily="18" charset="0"/>
              </a:rPr>
              <a:t>Ballard</a:t>
            </a:r>
            <a:r>
              <a:rPr lang="es-PE" sz="1200" dirty="0">
                <a:solidFill>
                  <a:srgbClr val="222222"/>
                </a:solidFill>
                <a:latin typeface="Times New Roman" panose="02020603050405020304" pitchFamily="18" charset="0"/>
              </a:rPr>
              <a:t> RM, </a:t>
            </a:r>
            <a:r>
              <a:rPr lang="es-PE" sz="1200" dirty="0" err="1">
                <a:solidFill>
                  <a:srgbClr val="222222"/>
                </a:solidFill>
                <a:latin typeface="Times New Roman" panose="02020603050405020304" pitchFamily="18" charset="0"/>
              </a:rPr>
              <a:t>Bloodgood</a:t>
            </a:r>
            <a:r>
              <a:rPr lang="es-PE" sz="1200" dirty="0">
                <a:solidFill>
                  <a:srgbClr val="222222"/>
                </a:solidFill>
                <a:latin typeface="Times New Roman" panose="02020603050405020304" pitchFamily="18" charset="0"/>
              </a:rPr>
              <a:t> B, </a:t>
            </a:r>
            <a:r>
              <a:rPr lang="es-PE" sz="1200" dirty="0" err="1">
                <a:solidFill>
                  <a:srgbClr val="222222"/>
                </a:solidFill>
                <a:latin typeface="Times New Roman" panose="02020603050405020304" pitchFamily="18" charset="0"/>
              </a:rPr>
              <a:t>Conroy</a:t>
            </a:r>
            <a:r>
              <a:rPr lang="es-PE" sz="1200" dirty="0">
                <a:solidFill>
                  <a:srgbClr val="222222"/>
                </a:solidFill>
                <a:latin typeface="Times New Roman" panose="02020603050405020304" pitchFamily="18" charset="0"/>
              </a:rPr>
              <a:t> DE, et al. (2019) </a:t>
            </a:r>
            <a:r>
              <a:rPr lang="es-PE" sz="1200" dirty="0" err="1">
                <a:solidFill>
                  <a:srgbClr val="222222"/>
                </a:solidFill>
                <a:latin typeface="Times New Roman" panose="02020603050405020304" pitchFamily="18" charset="0"/>
              </a:rPr>
              <a:t>Physical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Activity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Cognition</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Brain</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Outcomes</a:t>
            </a:r>
            <a:r>
              <a:rPr lang="es-PE" sz="1200" dirty="0">
                <a:solidFill>
                  <a:srgbClr val="222222"/>
                </a:solidFill>
                <a:latin typeface="Times New Roman" panose="02020603050405020304" pitchFamily="18" charset="0"/>
              </a:rPr>
              <a:t>: A </a:t>
            </a:r>
            <a:r>
              <a:rPr lang="es-PE" sz="1200" dirty="0" err="1">
                <a:solidFill>
                  <a:srgbClr val="222222"/>
                </a:solidFill>
                <a:latin typeface="Times New Roman" panose="02020603050405020304" pitchFamily="18" charset="0"/>
              </a:rPr>
              <a:t>Review</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2018 </a:t>
            </a:r>
            <a:r>
              <a:rPr lang="es-PE" sz="1200" dirty="0" err="1">
                <a:solidFill>
                  <a:srgbClr val="222222"/>
                </a:solidFill>
                <a:latin typeface="Times New Roman" panose="02020603050405020304" pitchFamily="18" charset="0"/>
              </a:rPr>
              <a:t>Physical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Activity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Guidelines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Med</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Sci</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Sports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Exerc</a:t>
            </a:r>
            <a:r>
              <a:rPr lang="es-PE" sz="1200" dirty="0">
                <a:solidFill>
                  <a:srgbClr val="222222"/>
                </a:solidFill>
                <a:latin typeface="Times New Roman" panose="02020603050405020304" pitchFamily="18" charset="0"/>
              </a:rPr>
              <a:t>. 2019;5186):1242-51 </a:t>
            </a:r>
            <a:endParaRPr lang="es-PE" sz="1200" dirty="0"/>
          </a:p>
          <a:p>
            <a:pPr indent="-457200" algn="just"/>
            <a:r>
              <a:rPr lang="es-PE" sz="1200" dirty="0" err="1">
                <a:solidFill>
                  <a:srgbClr val="222222"/>
                </a:solidFill>
                <a:latin typeface="Times New Roman" panose="02020603050405020304" pitchFamily="18" charset="0"/>
              </a:rPr>
              <a:t>Eysenck</a:t>
            </a:r>
            <a:r>
              <a:rPr lang="es-PE" sz="1200" dirty="0">
                <a:solidFill>
                  <a:srgbClr val="222222"/>
                </a:solidFill>
                <a:latin typeface="Times New Roman" panose="02020603050405020304" pitchFamily="18" charset="0"/>
              </a:rPr>
              <a:t>, M. W., </a:t>
            </a:r>
            <a:r>
              <a:rPr lang="es-PE" sz="1200" dirty="0" err="1">
                <a:solidFill>
                  <a:srgbClr val="222222"/>
                </a:solidFill>
                <a:latin typeface="Times New Roman" panose="02020603050405020304" pitchFamily="18" charset="0"/>
              </a:rPr>
              <a:t>Derakshan</a:t>
            </a:r>
            <a:r>
              <a:rPr lang="es-PE" sz="1200" dirty="0">
                <a:solidFill>
                  <a:srgbClr val="222222"/>
                </a:solidFill>
                <a:latin typeface="Times New Roman" panose="02020603050405020304" pitchFamily="18" charset="0"/>
              </a:rPr>
              <a:t>, N., Santos, R., &amp; Calvo, M. G. (2007).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cognitive</a:t>
            </a:r>
            <a:r>
              <a:rPr lang="es-PE" sz="1200" dirty="0">
                <a:solidFill>
                  <a:srgbClr val="222222"/>
                </a:solidFill>
                <a:latin typeface="Times New Roman" panose="02020603050405020304" pitchFamily="18" charset="0"/>
              </a:rPr>
              <a:t> performance: </a:t>
            </a:r>
            <a:r>
              <a:rPr lang="es-PE" sz="1200" dirty="0" err="1">
                <a:solidFill>
                  <a:srgbClr val="222222"/>
                </a:solidFill>
                <a:latin typeface="Times New Roman" panose="02020603050405020304" pitchFamily="18" charset="0"/>
              </a:rPr>
              <a:t>attentional</a:t>
            </a:r>
            <a:r>
              <a:rPr lang="es-PE" sz="1200" dirty="0">
                <a:solidFill>
                  <a:srgbClr val="222222"/>
                </a:solidFill>
                <a:latin typeface="Times New Roman" panose="02020603050405020304" pitchFamily="18" charset="0"/>
              </a:rPr>
              <a:t> control </a:t>
            </a:r>
            <a:r>
              <a:rPr lang="es-PE" sz="1200" dirty="0" err="1">
                <a:solidFill>
                  <a:srgbClr val="222222"/>
                </a:solidFill>
                <a:latin typeface="Times New Roman" panose="02020603050405020304" pitchFamily="18" charset="0"/>
              </a:rPr>
              <a:t>theory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Emotion</a:t>
            </a:r>
            <a:r>
              <a:rPr lang="es-PE" sz="1200" dirty="0">
                <a:solidFill>
                  <a:srgbClr val="222222"/>
                </a:solidFill>
                <a:latin typeface="Times New Roman" panose="02020603050405020304" pitchFamily="18" charset="0"/>
              </a:rPr>
              <a:t>, 7(2), 336.</a:t>
            </a:r>
            <a:endParaRPr lang="es-PE" sz="1200" dirty="0"/>
          </a:p>
          <a:p>
            <a:pPr indent="-457200" algn="just"/>
            <a:r>
              <a:rPr lang="es-PE" sz="1200" dirty="0">
                <a:solidFill>
                  <a:srgbClr val="222222"/>
                </a:solidFill>
                <a:latin typeface="Times New Roman" panose="02020603050405020304" pitchFamily="18" charset="0"/>
              </a:rPr>
              <a:t>Gorman, J. M. (2003). Tratamiento del trastorno de ansiedad generalizada.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Journal</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clinical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psychiatry</a:t>
            </a:r>
            <a:r>
              <a:rPr lang="es-PE" sz="1200" dirty="0">
                <a:solidFill>
                  <a:srgbClr val="222222"/>
                </a:solidFill>
                <a:latin typeface="Times New Roman" panose="02020603050405020304" pitchFamily="18" charset="0"/>
              </a:rPr>
              <a:t>.</a:t>
            </a:r>
            <a:endParaRPr lang="es-PE" sz="1200" dirty="0"/>
          </a:p>
          <a:p>
            <a:pPr indent="-457200" algn="just"/>
            <a:r>
              <a:rPr lang="es-PE" sz="1200" dirty="0" err="1">
                <a:solidFill>
                  <a:srgbClr val="222222"/>
                </a:solidFill>
                <a:latin typeface="Times New Roman" panose="02020603050405020304" pitchFamily="18" charset="0"/>
              </a:rPr>
              <a:t>Grupe</a:t>
            </a:r>
            <a:r>
              <a:rPr lang="es-PE" sz="1200" dirty="0">
                <a:solidFill>
                  <a:srgbClr val="222222"/>
                </a:solidFill>
                <a:latin typeface="Times New Roman" panose="02020603050405020304" pitchFamily="18" charset="0"/>
              </a:rPr>
              <a:t>, D. W., &amp; </a:t>
            </a:r>
            <a:r>
              <a:rPr lang="es-PE" sz="1200" dirty="0" err="1">
                <a:solidFill>
                  <a:srgbClr val="222222"/>
                </a:solidFill>
                <a:latin typeface="Times New Roman" panose="02020603050405020304" pitchFamily="18" charset="0"/>
              </a:rPr>
              <a:t>Nitschke</a:t>
            </a:r>
            <a:r>
              <a:rPr lang="es-PE" sz="1200" dirty="0">
                <a:solidFill>
                  <a:srgbClr val="222222"/>
                </a:solidFill>
                <a:latin typeface="Times New Roman" panose="02020603050405020304" pitchFamily="18" charset="0"/>
              </a:rPr>
              <a:t>, J. B. (2013). </a:t>
            </a:r>
            <a:r>
              <a:rPr lang="es-PE" sz="1200" dirty="0" err="1">
                <a:solidFill>
                  <a:srgbClr val="222222"/>
                </a:solidFill>
                <a:latin typeface="Times New Roman" panose="02020603050405020304" pitchFamily="18" charset="0"/>
              </a:rPr>
              <a:t>Uncertainty</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anticipation</a:t>
            </a:r>
            <a:r>
              <a:rPr lang="es-PE" sz="1200" dirty="0">
                <a:solidFill>
                  <a:srgbClr val="222222"/>
                </a:solidFill>
                <a:latin typeface="Times New Roman" panose="02020603050405020304" pitchFamily="18" charset="0"/>
              </a:rPr>
              <a:t> in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an</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integrated</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neurobiological</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psychological</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perspective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Nature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Reviews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Neuroscience</a:t>
            </a:r>
            <a:r>
              <a:rPr lang="es-PE" sz="1200" dirty="0">
                <a:solidFill>
                  <a:srgbClr val="222222"/>
                </a:solidFill>
                <a:latin typeface="Times New Roman" panose="02020603050405020304" pitchFamily="18" charset="0"/>
              </a:rPr>
              <a:t>, 14(7), 488-501.</a:t>
            </a:r>
            <a:endParaRPr lang="es-PE" sz="1200" dirty="0"/>
          </a:p>
          <a:p>
            <a:pPr indent="-457200" algn="just"/>
            <a:r>
              <a:rPr lang="es-PE" sz="1200" dirty="0">
                <a:solidFill>
                  <a:srgbClr val="222222"/>
                </a:solidFill>
                <a:latin typeface="Times New Roman" panose="02020603050405020304" pitchFamily="18" charset="0"/>
              </a:rPr>
              <a:t>Guerra </a:t>
            </a:r>
            <a:r>
              <a:rPr lang="es-PE" sz="1200" dirty="0" err="1">
                <a:solidFill>
                  <a:srgbClr val="222222"/>
                </a:solidFill>
                <a:latin typeface="Times New Roman" panose="02020603050405020304" pitchFamily="18" charset="0"/>
              </a:rPr>
              <a:t>Santiesteban</a:t>
            </a:r>
            <a:r>
              <a:rPr lang="es-PE" sz="1200" dirty="0">
                <a:solidFill>
                  <a:srgbClr val="222222"/>
                </a:solidFill>
                <a:latin typeface="Times New Roman" panose="02020603050405020304" pitchFamily="18" charset="0"/>
              </a:rPr>
              <a:t>, J. R., Gutiérrez Cruz, M., Zavala Plaza, M., </a:t>
            </a:r>
            <a:r>
              <a:rPr lang="es-PE" sz="1200" dirty="0" err="1">
                <a:solidFill>
                  <a:srgbClr val="222222"/>
                </a:solidFill>
                <a:latin typeface="Times New Roman" panose="02020603050405020304" pitchFamily="18" charset="0"/>
              </a:rPr>
              <a:t>Singre</a:t>
            </a:r>
            <a:r>
              <a:rPr lang="es-PE" sz="1200" dirty="0">
                <a:solidFill>
                  <a:srgbClr val="222222"/>
                </a:solidFill>
                <a:latin typeface="Times New Roman" panose="02020603050405020304" pitchFamily="18" charset="0"/>
              </a:rPr>
              <a:t> Álvarez, J., </a:t>
            </a:r>
            <a:r>
              <a:rPr lang="es-PE" sz="1200" dirty="0" err="1">
                <a:solidFill>
                  <a:srgbClr val="222222"/>
                </a:solidFill>
                <a:latin typeface="Times New Roman" panose="02020603050405020304" pitchFamily="18" charset="0"/>
              </a:rPr>
              <a:t>Goosdenovich</a:t>
            </a:r>
            <a:r>
              <a:rPr lang="es-PE" sz="1200" dirty="0">
                <a:solidFill>
                  <a:srgbClr val="222222"/>
                </a:solidFill>
                <a:latin typeface="Times New Roman" panose="02020603050405020304" pitchFamily="18" charset="0"/>
              </a:rPr>
              <a:t> Campoverde, D., &amp; Romero </a:t>
            </a:r>
            <a:r>
              <a:rPr lang="es-PE" sz="1200" dirty="0" err="1">
                <a:solidFill>
                  <a:srgbClr val="222222"/>
                </a:solidFill>
                <a:latin typeface="Times New Roman" panose="02020603050405020304" pitchFamily="18" charset="0"/>
              </a:rPr>
              <a:t>Frómeta</a:t>
            </a:r>
            <a:r>
              <a:rPr lang="es-PE" sz="1200" dirty="0">
                <a:solidFill>
                  <a:srgbClr val="222222"/>
                </a:solidFill>
                <a:latin typeface="Times New Roman" panose="02020603050405020304" pitchFamily="18" charset="0"/>
              </a:rPr>
              <a:t>, E. (2017). Relación entre ansiedad y ejercicio físico. Revista Cubana de Investigaciones Biomédicas, 36(2), 169-177.</a:t>
            </a:r>
            <a:endParaRPr lang="es-PE" sz="1200" dirty="0"/>
          </a:p>
          <a:p>
            <a:pPr indent="-457200" algn="just"/>
            <a:r>
              <a:rPr lang="es-PE" sz="1200" dirty="0">
                <a:solidFill>
                  <a:srgbClr val="222222"/>
                </a:solidFill>
                <a:latin typeface="Times New Roman" panose="02020603050405020304" pitchFamily="18" charset="0"/>
              </a:rPr>
              <a:t>Haro, M. R., Contreras, M. A. M., &amp; Cruz, M. A. R. LA IMPORTANCIA DE ENTRENAR A LA MEMORIA OPERATIVA.</a:t>
            </a:r>
            <a:endParaRPr lang="es-PE" sz="1200" dirty="0"/>
          </a:p>
          <a:p>
            <a:pPr indent="-457200" algn="just"/>
            <a:r>
              <a:rPr lang="es-PE" sz="1200" dirty="0" err="1">
                <a:solidFill>
                  <a:srgbClr val="222222"/>
                </a:solidFill>
                <a:latin typeface="Times New Roman" panose="02020603050405020304" pitchFamily="18" charset="0"/>
              </a:rPr>
              <a:t>Herlyn</a:t>
            </a:r>
            <a:r>
              <a:rPr lang="es-PE" sz="1200" dirty="0">
                <a:solidFill>
                  <a:srgbClr val="222222"/>
                </a:solidFill>
                <a:latin typeface="Times New Roman" panose="02020603050405020304" pitchFamily="18" charset="0"/>
              </a:rPr>
              <a:t>, S. (2015). Bases biológicas de la ansiedad. Parte I.</a:t>
            </a:r>
            <a:endParaRPr lang="es-PE" sz="1200" dirty="0"/>
          </a:p>
          <a:p>
            <a:pPr indent="-457200" algn="just"/>
            <a:r>
              <a:rPr lang="es-PE" sz="1200" dirty="0" err="1">
                <a:solidFill>
                  <a:srgbClr val="222222"/>
                </a:solidFill>
                <a:latin typeface="Times New Roman" panose="02020603050405020304" pitchFamily="18" charset="0"/>
              </a:rPr>
              <a:t>Hodann-Caudevilla</a:t>
            </a:r>
            <a:r>
              <a:rPr lang="es-PE" sz="1200" dirty="0">
                <a:solidFill>
                  <a:srgbClr val="222222"/>
                </a:solidFill>
                <a:latin typeface="Times New Roman" panose="02020603050405020304" pitchFamily="18" charset="0"/>
              </a:rPr>
              <a:t>, R. M., &amp; Serrano-Pintado, I. (2016). Revisión sistemática de la eficacia de los tratamientos basados en </a:t>
            </a:r>
            <a:r>
              <a:rPr lang="es-PE" sz="1200" dirty="0" err="1">
                <a:solidFill>
                  <a:srgbClr val="222222"/>
                </a:solidFill>
                <a:latin typeface="Times New Roman" panose="02020603050405020304" pitchFamily="18" charset="0"/>
              </a:rPr>
              <a:t>mindfulness</a:t>
            </a:r>
            <a:r>
              <a:rPr lang="es-PE" sz="1200" dirty="0">
                <a:solidFill>
                  <a:srgbClr val="222222"/>
                </a:solidFill>
                <a:latin typeface="Times New Roman" panose="02020603050405020304" pitchFamily="18" charset="0"/>
              </a:rPr>
              <a:t> para los trastornos de ansiedad. Ansiedad y estrés, 22(1), 39-45.</a:t>
            </a:r>
            <a:endParaRPr lang="es-PE" sz="1200" dirty="0"/>
          </a:p>
          <a:p>
            <a:pPr indent="-457200" algn="just"/>
            <a:r>
              <a:rPr lang="es-PE" dirty="0" smtClean="0">
                <a:solidFill>
                  <a:srgbClr val="222222"/>
                </a:solidFill>
                <a:latin typeface="Times New Roman" panose="02020603050405020304" pitchFamily="18" charset="0"/>
              </a:rPr>
              <a:t>.</a:t>
            </a:r>
            <a:endParaRPr lang="es-PE" dirty="0"/>
          </a:p>
          <a:p>
            <a:r>
              <a:rPr lang="es-PE" dirty="0"/>
              <a:t/>
            </a:r>
            <a:br>
              <a:rPr lang="es-PE" dirty="0"/>
            </a:br>
            <a:endParaRPr lang="es-PE" dirty="0"/>
          </a:p>
        </p:txBody>
      </p:sp>
      <p:sp>
        <p:nvSpPr>
          <p:cNvPr id="13"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33733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1097835" y="1055934"/>
            <a:ext cx="6096000" cy="707886"/>
          </a:xfrm>
          <a:prstGeom prst="rect">
            <a:avLst/>
          </a:prstGeom>
          <a:noFill/>
        </p:spPr>
        <p:txBody>
          <a:bodyPr wrap="square">
            <a:spAutoFit/>
          </a:bodyPr>
          <a:lstStyle/>
          <a:p>
            <a:r>
              <a:rPr lang="es-ES" sz="4000" dirty="0"/>
              <a:t>R</a:t>
            </a:r>
            <a:r>
              <a:rPr lang="es-PE" sz="4000" dirty="0"/>
              <a:t>EFERENCIAS</a:t>
            </a:r>
          </a:p>
        </p:txBody>
      </p:sp>
      <p:sp>
        <p:nvSpPr>
          <p:cNvPr id="2" name="Rectángulo 1"/>
          <p:cNvSpPr/>
          <p:nvPr/>
        </p:nvSpPr>
        <p:spPr>
          <a:xfrm>
            <a:off x="374791" y="1440690"/>
            <a:ext cx="11682226" cy="646331"/>
          </a:xfrm>
          <a:prstGeom prst="rect">
            <a:avLst/>
          </a:prstGeom>
        </p:spPr>
        <p:txBody>
          <a:bodyPr wrap="square">
            <a:spAutoFit/>
          </a:bodyPr>
          <a:lstStyle/>
          <a:p>
            <a:r>
              <a:rPr lang="es-PE" dirty="0" smtClean="0"/>
              <a:t/>
            </a:r>
            <a:br>
              <a:rPr lang="es-PE" dirty="0" smtClean="0"/>
            </a:br>
            <a:endParaRPr lang="es-PE" dirty="0"/>
          </a:p>
        </p:txBody>
      </p:sp>
      <p:sp>
        <p:nvSpPr>
          <p:cNvPr id="4" name="Rectángulo 3"/>
          <p:cNvSpPr/>
          <p:nvPr/>
        </p:nvSpPr>
        <p:spPr>
          <a:xfrm>
            <a:off x="801976" y="1781039"/>
            <a:ext cx="10948745" cy="3970318"/>
          </a:xfrm>
          <a:prstGeom prst="rect">
            <a:avLst/>
          </a:prstGeom>
        </p:spPr>
        <p:txBody>
          <a:bodyPr wrap="square">
            <a:spAutoFit/>
          </a:bodyPr>
          <a:lstStyle/>
          <a:p>
            <a:pPr indent="-457200" algn="just"/>
            <a:r>
              <a:rPr lang="es-PE" sz="1200" dirty="0" err="1">
                <a:solidFill>
                  <a:srgbClr val="222222"/>
                </a:solidFill>
                <a:latin typeface="Times New Roman" panose="02020603050405020304" pitchFamily="18" charset="0"/>
              </a:rPr>
              <a:t>LeDoux</a:t>
            </a:r>
            <a:r>
              <a:rPr lang="es-PE" sz="1200" dirty="0">
                <a:solidFill>
                  <a:srgbClr val="222222"/>
                </a:solidFill>
                <a:latin typeface="Times New Roman" panose="02020603050405020304" pitchFamily="18" charset="0"/>
              </a:rPr>
              <a:t>, J. E. (1996). El cerebro emocional: Los misteriosos fundamentos de la vida emocional. </a:t>
            </a:r>
            <a:r>
              <a:rPr lang="es-PE" sz="1200" dirty="0" err="1">
                <a:solidFill>
                  <a:srgbClr val="222222"/>
                </a:solidFill>
                <a:latin typeface="Times New Roman" panose="02020603050405020304" pitchFamily="18" charset="0"/>
              </a:rPr>
              <a:t>Simon</a:t>
            </a:r>
            <a:r>
              <a:rPr lang="es-PE" sz="1200" dirty="0">
                <a:solidFill>
                  <a:srgbClr val="222222"/>
                </a:solidFill>
                <a:latin typeface="Times New Roman" panose="02020603050405020304" pitchFamily="18" charset="0"/>
              </a:rPr>
              <a:t> and </a:t>
            </a:r>
            <a:r>
              <a:rPr lang="es-PE" sz="1200" dirty="0" err="1">
                <a:solidFill>
                  <a:srgbClr val="222222"/>
                </a:solidFill>
                <a:latin typeface="Times New Roman" panose="02020603050405020304" pitchFamily="18" charset="0"/>
              </a:rPr>
              <a:t>Schuster</a:t>
            </a:r>
            <a:r>
              <a:rPr lang="es-PE" sz="1200" dirty="0">
                <a:solidFill>
                  <a:srgbClr val="222222"/>
                </a:solidFill>
                <a:latin typeface="Times New Roman" panose="02020603050405020304" pitchFamily="18" charset="0"/>
              </a:rPr>
              <a:t>.</a:t>
            </a:r>
            <a:endParaRPr lang="es-PE" sz="1200" dirty="0"/>
          </a:p>
          <a:p>
            <a:pPr indent="-457200" algn="just"/>
            <a:r>
              <a:rPr lang="es-PE" sz="1200" dirty="0">
                <a:solidFill>
                  <a:srgbClr val="222222"/>
                </a:solidFill>
                <a:latin typeface="Times New Roman" panose="02020603050405020304" pitchFamily="18" charset="0"/>
              </a:rPr>
              <a:t>Lewis, K. (2023, </a:t>
            </a:r>
            <a:r>
              <a:rPr lang="es-PE" sz="1200" dirty="0" err="1">
                <a:solidFill>
                  <a:srgbClr val="222222"/>
                </a:solidFill>
                <a:latin typeface="Times New Roman" panose="02020603050405020304" pitchFamily="18" charset="0"/>
              </a:rPr>
              <a:t>May</a:t>
            </a:r>
            <a:r>
              <a:rPr lang="es-PE" sz="1200" dirty="0">
                <a:solidFill>
                  <a:srgbClr val="222222"/>
                </a:solidFill>
                <a:latin typeface="Times New Roman" panose="02020603050405020304" pitchFamily="18" charset="0"/>
              </a:rPr>
              <a:t> 18). Los adolescentes y el estrés: cuando es más que una preocupación | NIH </a:t>
            </a:r>
            <a:r>
              <a:rPr lang="es-PE" sz="1200" dirty="0" err="1">
                <a:solidFill>
                  <a:srgbClr val="222222"/>
                </a:solidFill>
                <a:latin typeface="Times New Roman" panose="02020603050405020304" pitchFamily="18" charset="0"/>
              </a:rPr>
              <a:t>MedlinePlus</a:t>
            </a:r>
            <a:r>
              <a:rPr lang="es-PE" sz="1200" dirty="0">
                <a:solidFill>
                  <a:srgbClr val="222222"/>
                </a:solidFill>
                <a:latin typeface="Times New Roman" panose="02020603050405020304" pitchFamily="18" charset="0"/>
              </a:rPr>
              <a:t> Magazine. NIH </a:t>
            </a:r>
            <a:r>
              <a:rPr lang="es-PE" sz="1200" dirty="0" err="1">
                <a:solidFill>
                  <a:srgbClr val="222222"/>
                </a:solidFill>
                <a:latin typeface="Times New Roman" panose="02020603050405020304" pitchFamily="18" charset="0"/>
              </a:rPr>
              <a:t>MedlinePlus</a:t>
            </a:r>
            <a:r>
              <a:rPr lang="es-PE" sz="1200" dirty="0">
                <a:solidFill>
                  <a:srgbClr val="222222"/>
                </a:solidFill>
                <a:latin typeface="Times New Roman" panose="02020603050405020304" pitchFamily="18" charset="0"/>
              </a:rPr>
              <a:t> Magazine. </a:t>
            </a:r>
            <a:r>
              <a:rPr lang="es-PE" sz="1200" dirty="0" err="1">
                <a:solidFill>
                  <a:srgbClr val="222222"/>
                </a:solidFill>
                <a:latin typeface="Times New Roman" panose="02020603050405020304" pitchFamily="18" charset="0"/>
              </a:rPr>
              <a:t>Retrieved</a:t>
            </a:r>
            <a:r>
              <a:rPr lang="es-PE" sz="1200" dirty="0">
                <a:solidFill>
                  <a:srgbClr val="222222"/>
                </a:solidFill>
                <a:latin typeface="Times New Roman" panose="02020603050405020304" pitchFamily="18" charset="0"/>
              </a:rPr>
              <a:t> June 12, 2024, </a:t>
            </a:r>
            <a:r>
              <a:rPr lang="es-PE" sz="1200" dirty="0" err="1">
                <a:solidFill>
                  <a:srgbClr val="222222"/>
                </a:solidFill>
                <a:latin typeface="Times New Roman" panose="02020603050405020304" pitchFamily="18" charset="0"/>
              </a:rPr>
              <a:t>from</a:t>
            </a:r>
            <a:r>
              <a:rPr lang="es-PE" sz="1200" dirty="0">
                <a:solidFill>
                  <a:srgbClr val="222222"/>
                </a:solidFill>
                <a:latin typeface="Times New Roman" panose="02020603050405020304" pitchFamily="18" charset="0"/>
              </a:rPr>
              <a:t> </a:t>
            </a:r>
            <a:r>
              <a:rPr lang="es-PE" sz="1200" u="sng" dirty="0">
                <a:solidFill>
                  <a:srgbClr val="1155CC"/>
                </a:solidFill>
                <a:latin typeface="Times New Roman" panose="02020603050405020304" pitchFamily="18" charset="0"/>
                <a:hlinkClick r:id="rId3"/>
              </a:rPr>
              <a:t>https://magazine.medlineplus.gov/es/art%C3%ADculo/los-adolescentes-y-el-estres</a:t>
            </a:r>
            <a:r>
              <a:rPr lang="es-PE" sz="1200" dirty="0">
                <a:solidFill>
                  <a:srgbClr val="222222"/>
                </a:solidFill>
                <a:latin typeface="Times New Roman" panose="02020603050405020304" pitchFamily="18" charset="0"/>
              </a:rPr>
              <a:t> </a:t>
            </a:r>
            <a:endParaRPr lang="es-PE" sz="1200" dirty="0"/>
          </a:p>
          <a:p>
            <a:pPr indent="-457200" algn="just"/>
            <a:r>
              <a:rPr lang="es-PE" sz="1200" dirty="0">
                <a:solidFill>
                  <a:srgbClr val="222222"/>
                </a:solidFill>
                <a:latin typeface="Times New Roman" panose="02020603050405020304" pitchFamily="18" charset="0"/>
              </a:rPr>
              <a:t>López, M. (2011). Memoria de trabajo y aprendizaje: Aportes de la Neuropsicología. Cuadernos de neuropsicología, 5(1), 25-47.</a:t>
            </a:r>
            <a:endParaRPr lang="es-PE" sz="1200" dirty="0"/>
          </a:p>
          <a:p>
            <a:pPr indent="-457200" algn="just"/>
            <a:r>
              <a:rPr lang="es-PE" sz="1200" dirty="0" err="1">
                <a:solidFill>
                  <a:srgbClr val="222222"/>
                </a:solidFill>
                <a:latin typeface="Times New Roman" panose="02020603050405020304" pitchFamily="18" charset="0"/>
              </a:rPr>
              <a:t>Lukasik</a:t>
            </a:r>
            <a:r>
              <a:rPr lang="es-PE" sz="1200" dirty="0">
                <a:solidFill>
                  <a:srgbClr val="222222"/>
                </a:solidFill>
                <a:latin typeface="Times New Roman" panose="02020603050405020304" pitchFamily="18" charset="0"/>
              </a:rPr>
              <a:t>, K. M., </a:t>
            </a:r>
            <a:r>
              <a:rPr lang="es-PE" sz="1200" dirty="0" err="1">
                <a:solidFill>
                  <a:srgbClr val="222222"/>
                </a:solidFill>
                <a:latin typeface="Times New Roman" panose="02020603050405020304" pitchFamily="18" charset="0"/>
              </a:rPr>
              <a:t>Waris</a:t>
            </a:r>
            <a:r>
              <a:rPr lang="es-PE" sz="1200" dirty="0">
                <a:solidFill>
                  <a:srgbClr val="222222"/>
                </a:solidFill>
                <a:latin typeface="Times New Roman" panose="02020603050405020304" pitchFamily="18" charset="0"/>
              </a:rPr>
              <a:t>, O., </a:t>
            </a:r>
            <a:r>
              <a:rPr lang="es-PE" sz="1200" dirty="0" err="1">
                <a:solidFill>
                  <a:srgbClr val="222222"/>
                </a:solidFill>
                <a:latin typeface="Times New Roman" panose="02020603050405020304" pitchFamily="18" charset="0"/>
              </a:rPr>
              <a:t>Soveri</a:t>
            </a:r>
            <a:r>
              <a:rPr lang="es-PE" sz="1200" dirty="0">
                <a:solidFill>
                  <a:srgbClr val="222222"/>
                </a:solidFill>
                <a:latin typeface="Times New Roman" panose="02020603050405020304" pitchFamily="18" charset="0"/>
              </a:rPr>
              <a:t>, A., </a:t>
            </a:r>
            <a:r>
              <a:rPr lang="es-PE" sz="1200" dirty="0" err="1">
                <a:solidFill>
                  <a:srgbClr val="222222"/>
                </a:solidFill>
                <a:latin typeface="Times New Roman" panose="02020603050405020304" pitchFamily="18" charset="0"/>
              </a:rPr>
              <a:t>Lehtonen</a:t>
            </a:r>
            <a:r>
              <a:rPr lang="es-PE" sz="1200" dirty="0">
                <a:solidFill>
                  <a:srgbClr val="222222"/>
                </a:solidFill>
                <a:latin typeface="Times New Roman" panose="02020603050405020304" pitchFamily="18" charset="0"/>
              </a:rPr>
              <a:t>, M., &amp; </a:t>
            </a:r>
            <a:r>
              <a:rPr lang="es-PE" sz="1200" dirty="0" err="1">
                <a:solidFill>
                  <a:srgbClr val="222222"/>
                </a:solidFill>
                <a:latin typeface="Times New Roman" panose="02020603050405020304" pitchFamily="18" charset="0"/>
              </a:rPr>
              <a:t>Laine</a:t>
            </a:r>
            <a:r>
              <a:rPr lang="es-PE" sz="1200" dirty="0">
                <a:solidFill>
                  <a:srgbClr val="222222"/>
                </a:solidFill>
                <a:latin typeface="Times New Roman" panose="02020603050405020304" pitchFamily="18" charset="0"/>
              </a:rPr>
              <a:t>, M. (2019).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relationship</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and stress </a:t>
            </a:r>
            <a:r>
              <a:rPr lang="es-PE" sz="1200" dirty="0" err="1">
                <a:solidFill>
                  <a:srgbClr val="222222"/>
                </a:solidFill>
                <a:latin typeface="Times New Roman" panose="02020603050405020304" pitchFamily="18" charset="0"/>
              </a:rPr>
              <a:t>with</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working</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memory</a:t>
            </a:r>
            <a:r>
              <a:rPr lang="es-PE" sz="1200" dirty="0">
                <a:solidFill>
                  <a:srgbClr val="222222"/>
                </a:solidFill>
                <a:latin typeface="Times New Roman" panose="02020603050405020304" pitchFamily="18" charset="0"/>
              </a:rPr>
              <a:t> performance in a </a:t>
            </a:r>
            <a:r>
              <a:rPr lang="es-PE" sz="1200" dirty="0" err="1">
                <a:solidFill>
                  <a:srgbClr val="222222"/>
                </a:solidFill>
                <a:latin typeface="Times New Roman" panose="02020603050405020304" pitchFamily="18" charset="0"/>
              </a:rPr>
              <a:t>large</a:t>
            </a:r>
            <a:r>
              <a:rPr lang="es-PE" sz="1200" dirty="0">
                <a:solidFill>
                  <a:srgbClr val="222222"/>
                </a:solidFill>
                <a:latin typeface="Times New Roman" panose="02020603050405020304" pitchFamily="18" charset="0"/>
              </a:rPr>
              <a:t> non-</a:t>
            </a:r>
            <a:r>
              <a:rPr lang="es-PE" sz="1200" dirty="0" err="1">
                <a:solidFill>
                  <a:srgbClr val="222222"/>
                </a:solidFill>
                <a:latin typeface="Times New Roman" panose="02020603050405020304" pitchFamily="18" charset="0"/>
              </a:rPr>
              <a:t>depressed</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sample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Frontiers</a:t>
            </a:r>
            <a:r>
              <a:rPr lang="es-PE" sz="1200" dirty="0">
                <a:solidFill>
                  <a:srgbClr val="222222"/>
                </a:solidFill>
                <a:latin typeface="Times New Roman" panose="02020603050405020304" pitchFamily="18" charset="0"/>
              </a:rPr>
              <a:t> in </a:t>
            </a:r>
            <a:r>
              <a:rPr lang="es-PE" sz="1200" dirty="0" err="1">
                <a:solidFill>
                  <a:srgbClr val="222222"/>
                </a:solidFill>
                <a:latin typeface="Times New Roman" panose="02020603050405020304" pitchFamily="18" charset="0"/>
              </a:rPr>
              <a:t>Psychology</a:t>
            </a:r>
            <a:r>
              <a:rPr lang="es-PE" sz="1200" dirty="0">
                <a:solidFill>
                  <a:srgbClr val="222222"/>
                </a:solidFill>
                <a:latin typeface="Times New Roman" panose="02020603050405020304" pitchFamily="18" charset="0"/>
              </a:rPr>
              <a:t>, 10, 4.</a:t>
            </a:r>
            <a:r>
              <a:rPr lang="es-PE" sz="1200" dirty="0">
                <a:solidFill>
                  <a:srgbClr val="222222"/>
                </a:solidFill>
                <a:latin typeface="Times New Roman" panose="02020603050405020304" pitchFamily="18" charset="0"/>
                <a:hlinkClick r:id="rId4"/>
              </a:rPr>
              <a:t> </a:t>
            </a:r>
            <a:r>
              <a:rPr lang="es-PE" sz="1200" u="sng" dirty="0">
                <a:solidFill>
                  <a:srgbClr val="1155CC"/>
                </a:solidFill>
                <a:latin typeface="Times New Roman" panose="02020603050405020304" pitchFamily="18" charset="0"/>
                <a:hlinkClick r:id="rId4"/>
              </a:rPr>
              <a:t>https://doi.org/10.1037/a0027398</a:t>
            </a:r>
            <a:endParaRPr lang="es-PE" sz="1200" dirty="0"/>
          </a:p>
          <a:p>
            <a:pPr indent="-457200" algn="just"/>
            <a:r>
              <a:rPr lang="es-PE" sz="1200" dirty="0">
                <a:solidFill>
                  <a:srgbClr val="222222"/>
                </a:solidFill>
                <a:latin typeface="Times New Roman" panose="02020603050405020304" pitchFamily="18" charset="0"/>
              </a:rPr>
              <a:t>Martínez-Escribano, L., Piqueras, J. A., &amp; Salvador, C. (2017). Eficacia de las intervenciones basadas en la atención plena (</a:t>
            </a:r>
            <a:r>
              <a:rPr lang="es-PE" sz="1200" dirty="0" err="1">
                <a:solidFill>
                  <a:srgbClr val="222222"/>
                </a:solidFill>
                <a:latin typeface="Times New Roman" panose="02020603050405020304" pitchFamily="18" charset="0"/>
              </a:rPr>
              <a:t>mindfulness</a:t>
            </a:r>
            <a:r>
              <a:rPr lang="es-PE" sz="1200" dirty="0">
                <a:solidFill>
                  <a:srgbClr val="222222"/>
                </a:solidFill>
                <a:latin typeface="Times New Roman" panose="02020603050405020304" pitchFamily="18" charset="0"/>
              </a:rPr>
              <a:t>) para el tratamiento de la ansiedad en niños y adolescentes: una revisión sistemática. </a:t>
            </a:r>
            <a:r>
              <a:rPr lang="es-PE" sz="1200" dirty="0" err="1">
                <a:solidFill>
                  <a:srgbClr val="222222"/>
                </a:solidFill>
                <a:latin typeface="Times New Roman" panose="02020603050405020304" pitchFamily="18" charset="0"/>
              </a:rPr>
              <a:t>Psicologia</a:t>
            </a:r>
            <a:r>
              <a:rPr lang="es-PE" sz="1200" dirty="0">
                <a:solidFill>
                  <a:srgbClr val="222222"/>
                </a:solidFill>
                <a:latin typeface="Times New Roman" panose="02020603050405020304" pitchFamily="18" charset="0"/>
              </a:rPr>
              <a:t> Conductual, 25(3), 445-463.</a:t>
            </a:r>
            <a:endParaRPr lang="es-PE" sz="1200" dirty="0"/>
          </a:p>
          <a:p>
            <a:pPr indent="-457200" algn="just"/>
            <a:r>
              <a:rPr lang="es-PE" sz="1200" dirty="0">
                <a:solidFill>
                  <a:srgbClr val="222222"/>
                </a:solidFill>
                <a:latin typeface="Times New Roman" panose="02020603050405020304" pitchFamily="18" charset="0"/>
              </a:rPr>
              <a:t>Morales Escobar, A. G. ., &amp; Peralta Hernández, J. . (2024). RELACIÓN ENTRE LA ANSIEDAD Y LA MOTIVACIÓN EN ESTUDIANTES DE BACHILLERATO EN MÉXICO. Revista Electrónica De Psicología Iztacala, 27(1).</a:t>
            </a:r>
            <a:endParaRPr lang="es-PE" sz="1200" dirty="0"/>
          </a:p>
          <a:p>
            <a:pPr indent="-457200" algn="just"/>
            <a:r>
              <a:rPr lang="es-PE" sz="1200" dirty="0">
                <a:solidFill>
                  <a:srgbClr val="222222"/>
                </a:solidFill>
                <a:latin typeface="Times New Roman" panose="02020603050405020304" pitchFamily="18" charset="0"/>
              </a:rPr>
              <a:t>Osorio-Martínez, M., Malca-</a:t>
            </a:r>
            <a:r>
              <a:rPr lang="es-PE" sz="1200" dirty="0" err="1">
                <a:solidFill>
                  <a:srgbClr val="222222"/>
                </a:solidFill>
                <a:latin typeface="Times New Roman" panose="02020603050405020304" pitchFamily="18" charset="0"/>
              </a:rPr>
              <a:t>Casavilca</a:t>
            </a:r>
            <a:r>
              <a:rPr lang="es-PE" sz="1200" dirty="0">
                <a:solidFill>
                  <a:srgbClr val="222222"/>
                </a:solidFill>
                <a:latin typeface="Times New Roman" panose="02020603050405020304" pitchFamily="18" charset="0"/>
              </a:rPr>
              <a:t>, M., </a:t>
            </a:r>
            <a:r>
              <a:rPr lang="es-PE" sz="1200" dirty="0" err="1">
                <a:solidFill>
                  <a:srgbClr val="222222"/>
                </a:solidFill>
                <a:latin typeface="Times New Roman" panose="02020603050405020304" pitchFamily="18" charset="0"/>
              </a:rPr>
              <a:t>Condor</a:t>
            </a:r>
            <a:r>
              <a:rPr lang="es-PE" sz="1200" dirty="0">
                <a:solidFill>
                  <a:srgbClr val="222222"/>
                </a:solidFill>
                <a:latin typeface="Times New Roman" panose="02020603050405020304" pitchFamily="18" charset="0"/>
              </a:rPr>
              <a:t>-Rojas, Y., Becerra-Bravo, M., &amp; Ruiz-</a:t>
            </a:r>
            <a:r>
              <a:rPr lang="es-PE" sz="1200" dirty="0" err="1">
                <a:solidFill>
                  <a:srgbClr val="222222"/>
                </a:solidFill>
                <a:latin typeface="Times New Roman" panose="02020603050405020304" pitchFamily="18" charset="0"/>
              </a:rPr>
              <a:t>Ramirez</a:t>
            </a:r>
            <a:r>
              <a:rPr lang="es-PE" sz="1200" dirty="0">
                <a:solidFill>
                  <a:srgbClr val="222222"/>
                </a:solidFill>
                <a:latin typeface="Times New Roman" panose="02020603050405020304" pitchFamily="18" charset="0"/>
              </a:rPr>
              <a:t>, E. (2022). Factores asociados al desarrollo de estrés, ansiedad y depresión en trabajadores sanitarios en el contexto de la pandemia por COVID-19 en Perú. Archivos de Prevención de Riesgos Laborales, 25(3), 271-284.</a:t>
            </a:r>
            <a:endParaRPr lang="es-PE" sz="1200" dirty="0"/>
          </a:p>
          <a:p>
            <a:pPr indent="-457200" algn="just"/>
            <a:r>
              <a:rPr lang="es-PE" sz="1200" dirty="0">
                <a:solidFill>
                  <a:srgbClr val="222222"/>
                </a:solidFill>
                <a:latin typeface="Times New Roman" panose="02020603050405020304" pitchFamily="18" charset="0"/>
              </a:rPr>
              <a:t>Ramón </a:t>
            </a:r>
            <a:r>
              <a:rPr lang="es-PE" sz="1200" dirty="0" err="1">
                <a:solidFill>
                  <a:srgbClr val="222222"/>
                </a:solidFill>
                <a:latin typeface="Times New Roman" panose="02020603050405020304" pitchFamily="18" charset="0"/>
              </a:rPr>
              <a:t>Arbués</a:t>
            </a:r>
            <a:r>
              <a:rPr lang="es-PE" sz="1200" dirty="0">
                <a:solidFill>
                  <a:srgbClr val="222222"/>
                </a:solidFill>
                <a:latin typeface="Times New Roman" panose="02020603050405020304" pitchFamily="18" charset="0"/>
              </a:rPr>
              <a:t>, E., Martínez Abadía, B., Granada López, J. M., </a:t>
            </a:r>
            <a:r>
              <a:rPr lang="es-PE" sz="1200" dirty="0" err="1">
                <a:solidFill>
                  <a:srgbClr val="222222"/>
                </a:solidFill>
                <a:latin typeface="Times New Roman" panose="02020603050405020304" pitchFamily="18" charset="0"/>
              </a:rPr>
              <a:t>Echániz</a:t>
            </a:r>
            <a:r>
              <a:rPr lang="es-PE" sz="1200" dirty="0">
                <a:solidFill>
                  <a:srgbClr val="222222"/>
                </a:solidFill>
                <a:latin typeface="Times New Roman" panose="02020603050405020304" pitchFamily="18" charset="0"/>
              </a:rPr>
              <a:t> Serrano, E., Pellicer García, B., Juárez Vela, R., ... &amp; Sáez </a:t>
            </a:r>
            <a:r>
              <a:rPr lang="es-PE" sz="1200" dirty="0" err="1">
                <a:solidFill>
                  <a:srgbClr val="222222"/>
                </a:solidFill>
                <a:latin typeface="Times New Roman" panose="02020603050405020304" pitchFamily="18" charset="0"/>
              </a:rPr>
              <a:t>Guinoa</a:t>
            </a:r>
            <a:r>
              <a:rPr lang="es-PE" sz="1200" dirty="0">
                <a:solidFill>
                  <a:srgbClr val="222222"/>
                </a:solidFill>
                <a:latin typeface="Times New Roman" panose="02020603050405020304" pitchFamily="18" charset="0"/>
              </a:rPr>
              <a:t>, M. (2019). Conducta alimentaria y su relación con el estrés, la ansiedad, la depresión y el insomnio en estudiantes universitarios. Nutrición hospitalaria, 36(6), 1339-1345.</a:t>
            </a:r>
            <a:endParaRPr lang="es-PE" sz="1200" dirty="0"/>
          </a:p>
          <a:p>
            <a:pPr indent="-457200" algn="just"/>
            <a:r>
              <a:rPr lang="es-PE" sz="1200" dirty="0">
                <a:solidFill>
                  <a:srgbClr val="222222"/>
                </a:solidFill>
                <a:latin typeface="Times New Roman" panose="02020603050405020304" pitchFamily="18" charset="0"/>
              </a:rPr>
              <a:t>Simón-Grima, J., Martin-Salvador, S., </a:t>
            </a:r>
            <a:r>
              <a:rPr lang="es-PE" sz="1200" dirty="0" err="1">
                <a:solidFill>
                  <a:srgbClr val="222222"/>
                </a:solidFill>
                <a:latin typeface="Times New Roman" panose="02020603050405020304" pitchFamily="18" charset="0"/>
              </a:rPr>
              <a:t>Casterad-Seral</a:t>
            </a:r>
            <a:r>
              <a:rPr lang="es-PE" sz="1200" dirty="0">
                <a:solidFill>
                  <a:srgbClr val="222222"/>
                </a:solidFill>
                <a:latin typeface="Times New Roman" panose="02020603050405020304" pitchFamily="18" charset="0"/>
              </a:rPr>
              <a:t>, J., &amp; Estrada-Marcen, N. (2021). Relación entre la adicción al ejercicio, el uso de dispositivos fitness y la ansiedad rasgo (No. ART-2021-120550).</a:t>
            </a:r>
            <a:endParaRPr lang="es-PE" sz="1200" dirty="0"/>
          </a:p>
          <a:p>
            <a:pPr indent="-457200" algn="just"/>
            <a:r>
              <a:rPr lang="es-PE" sz="1200" dirty="0" err="1">
                <a:solidFill>
                  <a:srgbClr val="222222"/>
                </a:solidFill>
                <a:latin typeface="Times New Roman" panose="02020603050405020304" pitchFamily="18" charset="0"/>
              </a:rPr>
              <a:t>Soveri</a:t>
            </a:r>
            <a:r>
              <a:rPr lang="es-PE" sz="1200" dirty="0">
                <a:solidFill>
                  <a:srgbClr val="222222"/>
                </a:solidFill>
                <a:latin typeface="Times New Roman" panose="02020603050405020304" pitchFamily="18" charset="0"/>
              </a:rPr>
              <a:t>, A. (2019, </a:t>
            </a:r>
            <a:r>
              <a:rPr lang="es-PE" sz="1200" dirty="0" err="1">
                <a:solidFill>
                  <a:srgbClr val="222222"/>
                </a:solidFill>
                <a:latin typeface="Times New Roman" panose="02020603050405020304" pitchFamily="18" charset="0"/>
              </a:rPr>
              <a:t>January</a:t>
            </a:r>
            <a:r>
              <a:rPr lang="es-PE" sz="1200" dirty="0">
                <a:solidFill>
                  <a:srgbClr val="222222"/>
                </a:solidFill>
                <a:latin typeface="Times New Roman" panose="02020603050405020304" pitchFamily="18" charset="0"/>
              </a:rPr>
              <a:t> 22).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Relationship</a:t>
            </a:r>
            <a:r>
              <a:rPr lang="es-PE" sz="1200" dirty="0">
                <a:solidFill>
                  <a:srgbClr val="222222"/>
                </a:solidFill>
                <a:latin typeface="Times New Roman" panose="02020603050405020304" pitchFamily="18" charset="0"/>
              </a:rPr>
              <a:t> of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and Stress </a:t>
            </a:r>
            <a:r>
              <a:rPr lang="es-PE" sz="1200" dirty="0" err="1">
                <a:solidFill>
                  <a:srgbClr val="222222"/>
                </a:solidFill>
                <a:latin typeface="Times New Roman" panose="02020603050405020304" pitchFamily="18" charset="0"/>
              </a:rPr>
              <a:t>With</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Working</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Memory</a:t>
            </a:r>
            <a:r>
              <a:rPr lang="es-PE" sz="1200" dirty="0">
                <a:solidFill>
                  <a:srgbClr val="222222"/>
                </a:solidFill>
                <a:latin typeface="Times New Roman" panose="02020603050405020304" pitchFamily="18" charset="0"/>
              </a:rPr>
              <a:t> Performance in a </a:t>
            </a:r>
            <a:r>
              <a:rPr lang="es-PE" sz="1200" dirty="0" err="1">
                <a:solidFill>
                  <a:srgbClr val="222222"/>
                </a:solidFill>
                <a:latin typeface="Times New Roman" panose="02020603050405020304" pitchFamily="18" charset="0"/>
              </a:rPr>
              <a:t>Large</a:t>
            </a:r>
            <a:r>
              <a:rPr lang="es-PE" sz="1200" dirty="0">
                <a:solidFill>
                  <a:srgbClr val="222222"/>
                </a:solidFill>
                <a:latin typeface="Times New Roman" panose="02020603050405020304" pitchFamily="18" charset="0"/>
              </a:rPr>
              <a:t> Non-</a:t>
            </a:r>
            <a:r>
              <a:rPr lang="es-PE" sz="1200" dirty="0" err="1">
                <a:solidFill>
                  <a:srgbClr val="222222"/>
                </a:solidFill>
                <a:latin typeface="Times New Roman" panose="02020603050405020304" pitchFamily="18" charset="0"/>
              </a:rPr>
              <a:t>depressed</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Sample</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Frontiers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Retrieved</a:t>
            </a:r>
            <a:r>
              <a:rPr lang="es-PE" sz="1200" dirty="0">
                <a:solidFill>
                  <a:srgbClr val="222222"/>
                </a:solidFill>
                <a:latin typeface="Times New Roman" panose="02020603050405020304" pitchFamily="18" charset="0"/>
              </a:rPr>
              <a:t> June 5, 2024, </a:t>
            </a:r>
            <a:r>
              <a:rPr lang="es-PE" sz="1200" dirty="0" err="1">
                <a:solidFill>
                  <a:srgbClr val="222222"/>
                </a:solidFill>
                <a:latin typeface="Times New Roman" panose="02020603050405020304" pitchFamily="18" charset="0"/>
              </a:rPr>
              <a:t>from</a:t>
            </a:r>
            <a:r>
              <a:rPr lang="es-PE" sz="1200" dirty="0">
                <a:solidFill>
                  <a:srgbClr val="222222"/>
                </a:solidFill>
                <a:latin typeface="Times New Roman" panose="02020603050405020304" pitchFamily="18" charset="0"/>
                <a:hlinkClick r:id="rId5"/>
              </a:rPr>
              <a:t> </a:t>
            </a:r>
            <a:r>
              <a:rPr lang="es-PE" sz="1200" u="sng" dirty="0">
                <a:solidFill>
                  <a:srgbClr val="1155CC"/>
                </a:solidFill>
                <a:latin typeface="Times New Roman" panose="02020603050405020304" pitchFamily="18" charset="0"/>
                <a:hlinkClick r:id="rId5"/>
              </a:rPr>
              <a:t>https://www.frontiersin.org/journals/psychology/articles/10.3389/fpsyg.2019.00004/full#B20</a:t>
            </a:r>
            <a:endParaRPr lang="es-PE" sz="1200" dirty="0"/>
          </a:p>
          <a:p>
            <a:pPr indent="-457200" algn="just"/>
            <a:r>
              <a:rPr lang="es-PE" sz="1200" dirty="0" err="1">
                <a:solidFill>
                  <a:srgbClr val="222222"/>
                </a:solidFill>
                <a:latin typeface="Times New Roman" panose="02020603050405020304" pitchFamily="18" charset="0"/>
              </a:rPr>
              <a:t>Trifoni</a:t>
            </a:r>
            <a:r>
              <a:rPr lang="es-PE" sz="1200" dirty="0">
                <a:solidFill>
                  <a:srgbClr val="222222"/>
                </a:solidFill>
                <a:latin typeface="Times New Roman" panose="02020603050405020304" pitchFamily="18" charset="0"/>
              </a:rPr>
              <a:t>, A., &amp; </a:t>
            </a:r>
            <a:r>
              <a:rPr lang="es-PE" sz="1200" dirty="0" err="1">
                <a:solidFill>
                  <a:srgbClr val="222222"/>
                </a:solidFill>
                <a:latin typeface="Times New Roman" panose="02020603050405020304" pitchFamily="18" charset="0"/>
              </a:rPr>
              <a:t>Shahini</a:t>
            </a:r>
            <a:r>
              <a:rPr lang="es-PE" sz="1200" dirty="0">
                <a:solidFill>
                  <a:srgbClr val="222222"/>
                </a:solidFill>
                <a:latin typeface="Times New Roman" panose="02020603050405020304" pitchFamily="18" charset="0"/>
              </a:rPr>
              <a:t>, M. (2011). </a:t>
            </a:r>
            <a:r>
              <a:rPr lang="es-PE" sz="1200" dirty="0" err="1">
                <a:solidFill>
                  <a:srgbClr val="222222"/>
                </a:solidFill>
                <a:latin typeface="Times New Roman" panose="02020603050405020304" pitchFamily="18" charset="0"/>
              </a:rPr>
              <a:t>How</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does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exam</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anxiety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affect</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the</a:t>
            </a:r>
            <a:r>
              <a:rPr lang="es-PE" sz="1200" dirty="0">
                <a:solidFill>
                  <a:srgbClr val="222222"/>
                </a:solidFill>
                <a:latin typeface="Times New Roman" panose="02020603050405020304" pitchFamily="18" charset="0"/>
              </a:rPr>
              <a:t> performance of </a:t>
            </a:r>
            <a:r>
              <a:rPr lang="es-PE" sz="1200" dirty="0" err="1">
                <a:solidFill>
                  <a:srgbClr val="222222"/>
                </a:solidFill>
                <a:latin typeface="Times New Roman" panose="02020603050405020304" pitchFamily="18" charset="0"/>
              </a:rPr>
              <a:t>university</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students</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Mediterranean</a:t>
            </a:r>
            <a:r>
              <a:rPr lang="es-PE" sz="1200" dirty="0">
                <a:solidFill>
                  <a:srgbClr val="222222"/>
                </a:solidFill>
                <a:latin typeface="Times New Roman" panose="02020603050405020304" pitchFamily="18" charset="0"/>
              </a:rPr>
              <a:t> </a:t>
            </a:r>
            <a:r>
              <a:rPr lang="es-PE" sz="1200" dirty="0" err="1">
                <a:solidFill>
                  <a:srgbClr val="222222"/>
                </a:solidFill>
                <a:latin typeface="Times New Roman" panose="02020603050405020304" pitchFamily="18" charset="0"/>
              </a:rPr>
              <a:t>journal</a:t>
            </a:r>
            <a:r>
              <a:rPr lang="es-PE" sz="1200" dirty="0">
                <a:solidFill>
                  <a:srgbClr val="222222"/>
                </a:solidFill>
                <a:latin typeface="Times New Roman" panose="02020603050405020304" pitchFamily="18" charset="0"/>
              </a:rPr>
              <a:t> of social </a:t>
            </a:r>
            <a:r>
              <a:rPr lang="es-PE" sz="1200" dirty="0" err="1">
                <a:solidFill>
                  <a:srgbClr val="222222"/>
                </a:solidFill>
                <a:latin typeface="Times New Roman" panose="02020603050405020304" pitchFamily="18" charset="0"/>
              </a:rPr>
              <a:t>sciences</a:t>
            </a:r>
            <a:r>
              <a:rPr lang="es-PE" sz="1200" dirty="0">
                <a:solidFill>
                  <a:srgbClr val="222222"/>
                </a:solidFill>
                <a:latin typeface="Times New Roman" panose="02020603050405020304" pitchFamily="18" charset="0"/>
              </a:rPr>
              <a:t>, 2(2), 93-100.</a:t>
            </a:r>
            <a:endParaRPr lang="es-PE" sz="1200" dirty="0"/>
          </a:p>
          <a:p>
            <a:pPr indent="-457200" algn="just"/>
            <a:r>
              <a:rPr lang="es-PE" sz="1200" dirty="0">
                <a:solidFill>
                  <a:srgbClr val="222222"/>
                </a:solidFill>
                <a:latin typeface="Times New Roman" panose="02020603050405020304" pitchFamily="18" charset="0"/>
              </a:rPr>
              <a:t>Víctor Expósito-Duque, María Elisa Torres-Tejera, José Antonio Domínguez </a:t>
            </a:r>
            <a:r>
              <a:rPr lang="es-PE" sz="1200" dirty="0" err="1">
                <a:solidFill>
                  <a:srgbClr val="222222"/>
                </a:solidFill>
                <a:latin typeface="Times New Roman" panose="02020603050405020304" pitchFamily="18" charset="0"/>
              </a:rPr>
              <a:t>Domínguez</a:t>
            </a:r>
            <a:r>
              <a:rPr lang="es-PE" sz="1200" dirty="0">
                <a:solidFill>
                  <a:srgbClr val="222222"/>
                </a:solidFill>
                <a:latin typeface="Times New Roman" panose="02020603050405020304" pitchFamily="18" charset="0"/>
              </a:rPr>
              <a:t>, Determinantes sociales de la ansiedad en el siglo XXI, Atención Primaria Práctica, </a:t>
            </a:r>
            <a:r>
              <a:rPr lang="es-PE" sz="1200" dirty="0" err="1">
                <a:solidFill>
                  <a:srgbClr val="222222"/>
                </a:solidFill>
                <a:latin typeface="Times New Roman" panose="02020603050405020304" pitchFamily="18" charset="0"/>
              </a:rPr>
              <a:t>Volume</a:t>
            </a:r>
            <a:r>
              <a:rPr lang="es-PE" sz="1200" dirty="0">
                <a:solidFill>
                  <a:srgbClr val="222222"/>
                </a:solidFill>
                <a:latin typeface="Times New Roman" panose="02020603050405020304" pitchFamily="18" charset="0"/>
              </a:rPr>
              <a:t> 6, </a:t>
            </a:r>
            <a:r>
              <a:rPr lang="es-PE" sz="1200" dirty="0" err="1">
                <a:solidFill>
                  <a:srgbClr val="222222"/>
                </a:solidFill>
                <a:latin typeface="Times New Roman" panose="02020603050405020304" pitchFamily="18" charset="0"/>
              </a:rPr>
              <a:t>Issue</a:t>
            </a:r>
            <a:r>
              <a:rPr lang="es-PE" sz="1200" dirty="0">
                <a:solidFill>
                  <a:srgbClr val="222222"/>
                </a:solidFill>
                <a:latin typeface="Times New Roman" panose="02020603050405020304" pitchFamily="18" charset="0"/>
              </a:rPr>
              <a:t> 2, 2024, 100192</a:t>
            </a:r>
            <a:endParaRPr lang="es-PE" sz="1200" dirty="0"/>
          </a:p>
        </p:txBody>
      </p:sp>
      <p:sp>
        <p:nvSpPr>
          <p:cNvPr id="14"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smtClean="0">
                <a:solidFill>
                  <a:schemeClr val="bg1"/>
                </a:solidFill>
              </a:rPr>
              <a:t>Efectos de la ansiedad en la memoria operativa y sus implicancias en el aprendizaje de los adolescentes</a:t>
            </a:r>
            <a:endParaRPr lang="es-PE" i="1" dirty="0">
              <a:solidFill>
                <a:schemeClr val="bg1"/>
              </a:solidFill>
            </a:endParaRP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smtClean="0">
                <a:solidFill>
                  <a:schemeClr val="bg1"/>
                </a:solidFill>
                <a:latin typeface="ClanPro-BoldItalic" panose="020B0804030101020102" pitchFamily="34" charset="0"/>
              </a:rPr>
              <a:t>Rivera </a:t>
            </a:r>
            <a:r>
              <a:rPr lang="es-PE" sz="2400" dirty="0" err="1" smtClean="0">
                <a:solidFill>
                  <a:schemeClr val="bg1"/>
                </a:solidFill>
                <a:latin typeface="ClanPro-BoldItalic" panose="020B0804030101020102" pitchFamily="34" charset="0"/>
              </a:rPr>
              <a:t>Rodriguez</a:t>
            </a:r>
            <a:r>
              <a:rPr lang="es-PE" sz="2400" dirty="0" smtClean="0">
                <a:solidFill>
                  <a:schemeClr val="bg1"/>
                </a:solidFill>
                <a:latin typeface="ClanPro-BoldItalic" panose="020B0804030101020102" pitchFamily="34" charset="0"/>
              </a:rPr>
              <a:t> </a:t>
            </a:r>
            <a:r>
              <a:rPr lang="es-PE" sz="2400" dirty="0" err="1" smtClean="0">
                <a:solidFill>
                  <a:schemeClr val="bg1"/>
                </a:solidFill>
                <a:latin typeface="ClanPro-BoldItalic" panose="020B0804030101020102" pitchFamily="34" charset="0"/>
              </a:rPr>
              <a:t>Keimi</a:t>
            </a:r>
            <a:endParaRPr lang="es-PE" sz="2400" dirty="0" smtClean="0">
              <a:solidFill>
                <a:schemeClr val="bg1"/>
              </a:solidFill>
              <a:latin typeface="ClanPro-BoldItalic" panose="020B0804030101020102" pitchFamily="34" charset="0"/>
            </a:endParaRPr>
          </a:p>
          <a:p>
            <a:pPr algn="just"/>
            <a:r>
              <a:rPr lang="es-PE" sz="2400" dirty="0" smtClean="0">
                <a:solidFill>
                  <a:schemeClr val="bg1"/>
                </a:solidFill>
                <a:latin typeface="ClanPro-BoldItalic" panose="020B0804030101020102" pitchFamily="34" charset="0"/>
              </a:rPr>
              <a:t>Sulca Tolentino Micaela</a:t>
            </a:r>
          </a:p>
          <a:p>
            <a:pPr algn="just"/>
            <a:r>
              <a:rPr lang="es-PE" sz="2400" dirty="0" err="1" smtClean="0">
                <a:solidFill>
                  <a:schemeClr val="bg1"/>
                </a:solidFill>
                <a:latin typeface="ClanPro-BoldItalic" panose="020B0804030101020102" pitchFamily="34" charset="0"/>
              </a:rPr>
              <a:t>Mirez</a:t>
            </a:r>
            <a:r>
              <a:rPr lang="es-PE" sz="2400" dirty="0" smtClean="0">
                <a:solidFill>
                  <a:schemeClr val="bg1"/>
                </a:solidFill>
                <a:latin typeface="ClanPro-BoldItalic" panose="020B0804030101020102" pitchFamily="34" charset="0"/>
              </a:rPr>
              <a:t> Guevara </a:t>
            </a:r>
            <a:r>
              <a:rPr lang="es-PE" sz="2400" dirty="0" err="1" smtClean="0">
                <a:solidFill>
                  <a:schemeClr val="bg1"/>
                </a:solidFill>
                <a:latin typeface="ClanPro-BoldItalic" panose="020B0804030101020102" pitchFamily="34" charset="0"/>
              </a:rPr>
              <a:t>Shasmit</a:t>
            </a:r>
            <a:endParaRPr lang="es-PE" sz="2400" dirty="0">
              <a:solidFill>
                <a:schemeClr val="bg1"/>
              </a:solidFill>
              <a:latin typeface="ClanPro-BoldItalic" panose="020B0804030101020102" pitchFamily="34" charset="0"/>
            </a:endParaRP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Introducción</a:t>
            </a:r>
          </a:p>
        </p:txBody>
      </p:sp>
      <p:pic>
        <p:nvPicPr>
          <p:cNvPr id="3" name="Imagen 2"/>
          <p:cNvPicPr>
            <a:picLocks noChangeAspect="1"/>
          </p:cNvPicPr>
          <p:nvPr/>
        </p:nvPicPr>
        <p:blipFill>
          <a:blip r:embed="rId4"/>
          <a:stretch>
            <a:fillRect/>
          </a:stretch>
        </p:blipFill>
        <p:spPr>
          <a:xfrm>
            <a:off x="634577" y="1814127"/>
            <a:ext cx="4676170" cy="3954413"/>
          </a:xfrm>
          <a:prstGeom prst="rect">
            <a:avLst/>
          </a:prstGeom>
        </p:spPr>
      </p:pic>
      <p:sp>
        <p:nvSpPr>
          <p:cNvPr id="4" name="Rectángulo 3"/>
          <p:cNvSpPr/>
          <p:nvPr/>
        </p:nvSpPr>
        <p:spPr>
          <a:xfrm>
            <a:off x="5482734" y="2468486"/>
            <a:ext cx="6096000" cy="2308324"/>
          </a:xfrm>
          <a:prstGeom prst="rect">
            <a:avLst/>
          </a:prstGeom>
        </p:spPr>
        <p:txBody>
          <a:bodyPr>
            <a:spAutoFit/>
          </a:bodyPr>
          <a:lstStyle/>
          <a:p>
            <a:pPr algn="just"/>
            <a:r>
              <a:rPr lang="es-ES" dirty="0">
                <a:solidFill>
                  <a:srgbClr val="2D3880"/>
                </a:solidFill>
              </a:rPr>
              <a:t>Según un estudio de la Universidad de Sabana a 731 jóvenes, el 45% de estos entre 13 a 26 años, ha padecido alguna vez de síntomas ansiosos. Además, según un reporte de la OMS, después del Covid-19, los jóvenes han reportado un 27% más de niveles de ansiedad. De las misma forma, la Confederación de Salud Mental de España, (2020) ha dictado que entre 2020 y 2023, 1 de cada 5 personas, ha enfrentado estrés, ansiedad o insomnio. </a:t>
            </a:r>
            <a:endParaRPr lang="es-PE" dirty="0"/>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299"/>
            <a:ext cx="9232600" cy="1507189"/>
            <a:chOff x="1270277" y="1192718"/>
            <a:chExt cx="6285943" cy="1234227"/>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2219637" y="1192718"/>
              <a:ext cx="44" cy="19223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6659">
                <a:lnSpc>
                  <a:spcPct val="120000"/>
                </a:lnSpc>
                <a:spcBef>
                  <a:spcPct val="20000"/>
                </a:spcBef>
                <a:defRPr/>
              </a:pPr>
              <a:endPar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6285943" cy="10081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s-ES" dirty="0"/>
                <a:t>Esto quiere decir, que la ansiedad, es ya un problema común entre los adolescentes, que ha ido en aumento en los últimos años, la mayoría de ellos refiere haber padecido síntomas ansiosos, por lo menos una vez en su vida. </a:t>
              </a:r>
            </a:p>
            <a:p>
              <a:pPr algn="just"/>
              <a:r>
                <a:rPr lang="es-ES" dirty="0"/>
                <a:t>Se debe a distintos factores como, su edad, la </a:t>
              </a:r>
              <a:r>
                <a:rPr lang="es-ES" dirty="0" err="1"/>
                <a:t>sobreestimulación</a:t>
              </a:r>
              <a:r>
                <a:rPr lang="es-ES" dirty="0"/>
                <a:t> a causa de las tecnologías y su entorno, su falta de sueño, etc. Los adolescentes son más propensos a padecer este tipo de trastornos según la investigadora y psicóloga Miriam Osorio-Martínez de la UNMSM. </a:t>
              </a: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Introducción</a:t>
            </a:r>
          </a:p>
        </p:txBody>
      </p:sp>
      <p:sp>
        <p:nvSpPr>
          <p:cNvPr id="36"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4769957"/>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3">
            <a:extLst>
              <a:ext uri="{FF2B5EF4-FFF2-40B4-BE49-F238E27FC236}">
                <a16:creationId xmlns:a16="http://schemas.microsoft.com/office/drawing/2014/main" id="{83680FAB-7C01-2B49-9ACE-635327144576}"/>
              </a:ext>
            </a:extLst>
          </p:cNvPr>
          <p:cNvSpPr txBox="1">
            <a:spLocks/>
          </p:cNvSpPr>
          <p:nvPr/>
        </p:nvSpPr>
        <p:spPr>
          <a:xfrm>
            <a:off x="2341091" y="4819982"/>
            <a:ext cx="9232600"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es-ES" dirty="0"/>
              <a:t>¿Qué daños produce la ansiedad en la memoria operativa, y cómo estos afectan a los adolescentes?</a:t>
            </a:r>
          </a:p>
        </p:txBody>
      </p:sp>
      <p:sp>
        <p:nvSpPr>
          <p:cNvPr id="54" name="Título 1">
            <a:extLst>
              <a:ext uri="{FF2B5EF4-FFF2-40B4-BE49-F238E27FC236}">
                <a16:creationId xmlns:a16="http://schemas.microsoft.com/office/drawing/2014/main" id="{AA951A19-1F3F-42BF-ACD9-63B597CA8468}"/>
              </a:ext>
            </a:extLst>
          </p:cNvPr>
          <p:cNvSpPr txBox="1">
            <a:spLocks/>
          </p:cNvSpPr>
          <p:nvPr/>
        </p:nvSpPr>
        <p:spPr>
          <a:xfrm>
            <a:off x="2713445" y="388804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smtClean="0"/>
              <a:t>Pregunta de investigación</a:t>
            </a:r>
            <a:endParaRPr lang="es-PE" b="1" i="1" dirty="0"/>
          </a:p>
        </p:txBody>
      </p:sp>
      <p:sp>
        <p:nvSpPr>
          <p:cNvPr id="19"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51" name="矩形 56">
            <a:extLst>
              <a:ext uri="{FF2B5EF4-FFF2-40B4-BE49-F238E27FC236}">
                <a16:creationId xmlns:a16="http://schemas.microsoft.com/office/drawing/2014/main" id="{1D6E1039-0B7A-9A42-8271-3AC1B5C3695E}"/>
              </a:ext>
            </a:extLst>
          </p:cNvPr>
          <p:cNvSpPr/>
          <p:nvPr/>
        </p:nvSpPr>
        <p:spPr>
          <a:xfrm>
            <a:off x="8483539" y="2131050"/>
            <a:ext cx="3267183" cy="577093"/>
          </a:xfrm>
          <a:prstGeom prst="rect">
            <a:avLst/>
          </a:prstGeom>
          <a:ln>
            <a:solidFill>
              <a:schemeClr val="bg1"/>
            </a:solidFill>
            <a:prstDash val="dash"/>
          </a:ln>
        </p:spPr>
        <p:txBody>
          <a:bodyPr wrap="square" lIns="83831" tIns="41916" rIns="83831" bIns="41916">
            <a:spAutoFit/>
          </a:bodyPr>
          <a:lstStyle/>
          <a:p>
            <a:pPr algn="just"/>
            <a:r>
              <a:rPr lang="es-ES" sz="1600" dirty="0"/>
              <a:t>Establecer la relación de la memoria operativa con los eventos ansiosos</a:t>
            </a:r>
            <a:endParaRPr lang="es-ES_tradnl" altLang="zh-CN" sz="1400" dirty="0">
              <a:solidFill>
                <a:schemeClr val="tx1">
                  <a:lumMod val="65000"/>
                  <a:lumOff val="35000"/>
                </a:schemeClr>
              </a:solidFill>
              <a:cs typeface="+mn-ea"/>
              <a:sym typeface="+mn-lt"/>
            </a:endParaRP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i="1" dirty="0"/>
              <a:t>Desarrollo del tema</a:t>
            </a:r>
            <a:endParaRPr lang="es-PE" sz="4400" dirty="0"/>
          </a:p>
        </p:txBody>
      </p:sp>
      <p:sp>
        <p:nvSpPr>
          <p:cNvPr id="25" name="矩形 56">
            <a:extLst>
              <a:ext uri="{FF2B5EF4-FFF2-40B4-BE49-F238E27FC236}">
                <a16:creationId xmlns:a16="http://schemas.microsoft.com/office/drawing/2014/main" id="{1D6E1039-0B7A-9A42-8271-3AC1B5C3695E}"/>
              </a:ext>
            </a:extLst>
          </p:cNvPr>
          <p:cNvSpPr/>
          <p:nvPr/>
        </p:nvSpPr>
        <p:spPr>
          <a:xfrm>
            <a:off x="7798698" y="2994116"/>
            <a:ext cx="3952024" cy="515538"/>
          </a:xfrm>
          <a:prstGeom prst="rect">
            <a:avLst/>
          </a:prstGeom>
          <a:ln>
            <a:solidFill>
              <a:schemeClr val="bg1"/>
            </a:solidFill>
            <a:prstDash val="dash"/>
          </a:ln>
        </p:spPr>
        <p:txBody>
          <a:bodyPr wrap="square" lIns="83831" tIns="41916" rIns="83831" bIns="41916">
            <a:spAutoFit/>
          </a:bodyPr>
          <a:lstStyle/>
          <a:p>
            <a:pPr algn="just"/>
            <a:r>
              <a:rPr lang="es-ES_tradnl" altLang="zh-CN" sz="1400" dirty="0" smtClean="0">
                <a:solidFill>
                  <a:schemeClr val="tx1">
                    <a:lumMod val="65000"/>
                    <a:lumOff val="35000"/>
                  </a:schemeClr>
                </a:solidFill>
                <a:cs typeface="+mn-ea"/>
                <a:sym typeface="+mn-lt"/>
              </a:rPr>
              <a:t>Averiguar como la memoria operativa es fundamental en el aprendizaje de los adolescentes.   </a:t>
            </a:r>
            <a:endParaRPr lang="es-ES_tradnl" altLang="zh-CN" sz="1400" dirty="0">
              <a:solidFill>
                <a:schemeClr val="tx1">
                  <a:lumMod val="65000"/>
                  <a:lumOff val="35000"/>
                </a:schemeClr>
              </a:solidFill>
              <a:cs typeface="+mn-ea"/>
              <a:sym typeface="+mn-lt"/>
            </a:endParaRPr>
          </a:p>
        </p:txBody>
      </p:sp>
      <p:sp>
        <p:nvSpPr>
          <p:cNvPr id="26" name="矩形 56">
            <a:extLst>
              <a:ext uri="{FF2B5EF4-FFF2-40B4-BE49-F238E27FC236}">
                <a16:creationId xmlns:a16="http://schemas.microsoft.com/office/drawing/2014/main" id="{1D6E1039-0B7A-9A42-8271-3AC1B5C3695E}"/>
              </a:ext>
            </a:extLst>
          </p:cNvPr>
          <p:cNvSpPr/>
          <p:nvPr/>
        </p:nvSpPr>
        <p:spPr>
          <a:xfrm>
            <a:off x="7208943" y="3747020"/>
            <a:ext cx="4351686" cy="515538"/>
          </a:xfrm>
          <a:prstGeom prst="rect">
            <a:avLst/>
          </a:prstGeom>
          <a:ln>
            <a:solidFill>
              <a:schemeClr val="bg1"/>
            </a:solidFill>
            <a:prstDash val="dash"/>
          </a:ln>
        </p:spPr>
        <p:txBody>
          <a:bodyPr wrap="square" lIns="83831" tIns="41916" rIns="83831" bIns="41916">
            <a:spAutoFit/>
          </a:bodyPr>
          <a:lstStyle/>
          <a:p>
            <a:r>
              <a:rPr lang="es-ES_tradnl" altLang="zh-CN" sz="1400" dirty="0" smtClean="0">
                <a:solidFill>
                  <a:schemeClr val="tx1">
                    <a:lumMod val="65000"/>
                    <a:lumOff val="35000"/>
                  </a:schemeClr>
                </a:solidFill>
                <a:cs typeface="+mn-ea"/>
                <a:sym typeface="+mn-lt"/>
              </a:rPr>
              <a:t>Averiguar que daños causa la ansiedad a la memoria operativa, y en consecuencia al aprendizaje. </a:t>
            </a:r>
            <a:endParaRPr lang="es-ES_tradnl" altLang="zh-CN" sz="1400" dirty="0">
              <a:solidFill>
                <a:schemeClr val="tx1">
                  <a:lumMod val="65000"/>
                  <a:lumOff val="35000"/>
                </a:schemeClr>
              </a:solidFill>
              <a:cs typeface="+mn-ea"/>
              <a:sym typeface="+mn-lt"/>
            </a:endParaRPr>
          </a:p>
        </p:txBody>
      </p:sp>
      <p:sp>
        <p:nvSpPr>
          <p:cNvPr id="27" name="矩形 56">
            <a:extLst>
              <a:ext uri="{FF2B5EF4-FFF2-40B4-BE49-F238E27FC236}">
                <a16:creationId xmlns:a16="http://schemas.microsoft.com/office/drawing/2014/main" id="{1D6E1039-0B7A-9A42-8271-3AC1B5C3695E}"/>
              </a:ext>
            </a:extLst>
          </p:cNvPr>
          <p:cNvSpPr/>
          <p:nvPr/>
        </p:nvSpPr>
        <p:spPr>
          <a:xfrm>
            <a:off x="6301327" y="4616457"/>
            <a:ext cx="4174799" cy="1069536"/>
          </a:xfrm>
          <a:prstGeom prst="rect">
            <a:avLst/>
          </a:prstGeom>
          <a:ln>
            <a:solidFill>
              <a:schemeClr val="bg1"/>
            </a:solidFill>
            <a:prstDash val="dash"/>
          </a:ln>
        </p:spPr>
        <p:txBody>
          <a:bodyPr wrap="square" lIns="83831" tIns="41916" rIns="83831" bIns="41916">
            <a:spAutoFit/>
          </a:bodyPr>
          <a:lstStyle/>
          <a:p>
            <a:pPr algn="just"/>
            <a:r>
              <a:rPr lang="es-ES" sz="1600" dirty="0"/>
              <a:t>incluir un llamado a la acción y distintas recomendaciones, para que los adolescentes puedan lidiar con la ansiedad y su memoria operativa no se vea afectada. </a:t>
            </a:r>
            <a:endParaRPr lang="es-ES_tradnl" altLang="zh-CN" sz="1200" dirty="0">
              <a:solidFill>
                <a:schemeClr val="tx1">
                  <a:lumMod val="65000"/>
                  <a:lumOff val="35000"/>
                </a:schemeClr>
              </a:solidFill>
              <a:cs typeface="+mn-ea"/>
              <a:sym typeface="+mn-lt"/>
            </a:endParaRPr>
          </a:p>
        </p:txBody>
      </p:sp>
      <p:sp>
        <p:nvSpPr>
          <p:cNvPr id="28"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70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fill="hold"/>
                                        <p:tgtEl>
                                          <p:spTgt spid="37"/>
                                        </p:tgtEl>
                                        <p:attrNameLst>
                                          <p:attrName>ppt_x</p:attrName>
                                        </p:attrNameLst>
                                      </p:cBhvr>
                                      <p:tavLst>
                                        <p:tav tm="0">
                                          <p:val>
                                            <p:strVal val="0-#ppt_w/2"/>
                                          </p:val>
                                        </p:tav>
                                        <p:tav tm="100000">
                                          <p:val>
                                            <p:strVal val="#ppt_x"/>
                                          </p:val>
                                        </p:tav>
                                      </p:tavLst>
                                    </p:anim>
                                    <p:anim calcmode="lin" valueType="num">
                                      <p:cBhvr additive="base">
                                        <p:cTn id="15" dur="500" fill="hold"/>
                                        <p:tgtEl>
                                          <p:spTgt spid="3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90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120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20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1+#ppt_w/2"/>
                                          </p:val>
                                        </p:tav>
                                        <p:tav tm="100000">
                                          <p:val>
                                            <p:strVal val="#ppt_x"/>
                                          </p:val>
                                        </p:tav>
                                      </p:tavLst>
                                    </p:anim>
                                    <p:anim calcmode="lin" valueType="num">
                                      <p:cBhvr additive="base">
                                        <p:cTn id="27" dur="500" fill="hold"/>
                                        <p:tgtEl>
                                          <p:spTgt spid="5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12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1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1+#ppt_w/2"/>
                                          </p:val>
                                        </p:tav>
                                        <p:tav tm="100000">
                                          <p:val>
                                            <p:strVal val="#ppt_x"/>
                                          </p:val>
                                        </p:tav>
                                      </p:tavLst>
                                    </p:anim>
                                    <p:anim calcmode="lin" valueType="num">
                                      <p:cBhvr additive="base">
                                        <p:cTn id="3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51"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Desarrollo del tema</a:t>
            </a:r>
            <a:endParaRPr lang="es-PE" sz="4800" dirty="0">
              <a:latin typeface="+mj-lt"/>
            </a:endParaRPr>
          </a:p>
        </p:txBody>
      </p:sp>
      <p:sp>
        <p:nvSpPr>
          <p:cNvPr id="3" name="Rectángulo 2"/>
          <p:cNvSpPr/>
          <p:nvPr/>
        </p:nvSpPr>
        <p:spPr>
          <a:xfrm>
            <a:off x="1173299" y="3053515"/>
            <a:ext cx="10151102" cy="3139321"/>
          </a:xfrm>
          <a:prstGeom prst="rect">
            <a:avLst/>
          </a:prstGeom>
        </p:spPr>
        <p:txBody>
          <a:bodyPr wrap="square">
            <a:spAutoFit/>
          </a:bodyPr>
          <a:lstStyle/>
          <a:p>
            <a:pPr algn="just"/>
            <a:r>
              <a:rPr lang="es-ES" b="1" dirty="0" smtClean="0"/>
              <a:t>1.Síntomas </a:t>
            </a:r>
            <a:r>
              <a:rPr lang="es-ES" b="1" dirty="0"/>
              <a:t>físicos:</a:t>
            </a:r>
          </a:p>
          <a:p>
            <a:pPr algn="just"/>
            <a:r>
              <a:rPr lang="es-ES" dirty="0"/>
              <a:t>Los adolescentes pueden mostrar cambios en su comportamiento, como evitar situaciones que les causen ansiedad, volverse retraídos o aislados, tener dificultades para dormir, ser irritables o tener ataques de ira.</a:t>
            </a:r>
          </a:p>
          <a:p>
            <a:pPr algn="just"/>
            <a:r>
              <a:rPr lang="es-ES" b="1" dirty="0"/>
              <a:t>2.Cambios en el comportamiento:</a:t>
            </a:r>
          </a:p>
          <a:p>
            <a:pPr algn="just"/>
            <a:r>
              <a:rPr lang="es-ES" dirty="0"/>
              <a:t>Los adolescentes con ansiedad pueden preocuparse constantemente por cosas como el rendimiento académico, las relaciones interpersonales, la apariencia física, el futuro, entre otros aspectos de la vida diaria.</a:t>
            </a:r>
          </a:p>
          <a:p>
            <a:pPr algn="just"/>
            <a:r>
              <a:rPr lang="es-ES" b="1" dirty="0"/>
              <a:t>3.Preocupaciones excesivas</a:t>
            </a:r>
            <a:r>
              <a:rPr lang="es-ES" b="1" dirty="0" smtClean="0"/>
              <a:t>:</a:t>
            </a:r>
          </a:p>
          <a:p>
            <a:pPr algn="just"/>
            <a:r>
              <a:rPr lang="es-ES" dirty="0"/>
              <a:t>Los adolescentes con ansiedad pueden preocuparse constantemente por cosas como el rendimiento académico, las relaciones interpersonales, la apariencia física, el futuro, entre otros aspectos de la vida diaria.</a:t>
            </a:r>
            <a:endParaRPr lang="es-ES" dirty="0" smtClean="0"/>
          </a:p>
        </p:txBody>
      </p:sp>
      <p:sp>
        <p:nvSpPr>
          <p:cNvPr id="13" name="Rectángulo 12"/>
          <p:cNvSpPr/>
          <p:nvPr/>
        </p:nvSpPr>
        <p:spPr>
          <a:xfrm>
            <a:off x="1192046" y="2183690"/>
            <a:ext cx="10151102" cy="646331"/>
          </a:xfrm>
          <a:prstGeom prst="rect">
            <a:avLst/>
          </a:prstGeom>
        </p:spPr>
        <p:txBody>
          <a:bodyPr wrap="square">
            <a:spAutoFit/>
          </a:bodyPr>
          <a:lstStyle/>
          <a:p>
            <a:r>
              <a:rPr lang="es-ES" dirty="0"/>
              <a:t>Según la Dr. </a:t>
            </a:r>
            <a:r>
              <a:rPr lang="es-ES" dirty="0" err="1"/>
              <a:t>Krystal</a:t>
            </a:r>
            <a:r>
              <a:rPr lang="es-ES" dirty="0"/>
              <a:t> Lewis, psicóloga clínica licenciada en el Programa de Investigación Intramuros del Instituto Nacional de Salud Mental, los principales síntomas en adolescentes son los siguientes:</a:t>
            </a:r>
          </a:p>
        </p:txBody>
      </p:sp>
      <p:sp>
        <p:nvSpPr>
          <p:cNvPr id="15"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875791" y="1294457"/>
            <a:ext cx="10544173" cy="4801314"/>
          </a:xfrm>
          <a:prstGeom prst="rect">
            <a:avLst/>
          </a:prstGeom>
        </p:spPr>
        <p:txBody>
          <a:bodyPr wrap="square">
            <a:spAutoFit/>
          </a:bodyPr>
          <a:lstStyle/>
          <a:p>
            <a:r>
              <a:rPr lang="es-ES" b="1" dirty="0" smtClean="0"/>
              <a:t>4.Perfeccionismo</a:t>
            </a:r>
            <a:r>
              <a:rPr lang="es-ES" b="1" dirty="0"/>
              <a:t>:</a:t>
            </a:r>
          </a:p>
          <a:p>
            <a:r>
              <a:rPr lang="es-ES" dirty="0"/>
              <a:t>Los adolescentes con ansiedad social pueden evitar situaciones sociales o tener dificultades para interactuar con sus compañeros debido al miedo al rechazo o al juicio de los demás.</a:t>
            </a:r>
          </a:p>
          <a:p>
            <a:r>
              <a:rPr lang="es-ES" b="1" dirty="0"/>
              <a:t>5.Evitación de situaciones sociales:</a:t>
            </a:r>
          </a:p>
          <a:p>
            <a:r>
              <a:rPr lang="es-ES" dirty="0"/>
              <a:t>La ansiedad puede afectar el rendimiento académico de los adolescentes, ya sea debido a la dificultad para concentrarse, la falta de motivación o el miedo al fracaso.</a:t>
            </a:r>
          </a:p>
          <a:p>
            <a:r>
              <a:rPr lang="es-ES" b="1" dirty="0"/>
              <a:t>6.Problemas académicos</a:t>
            </a:r>
            <a:r>
              <a:rPr lang="es-ES" b="1" dirty="0" smtClean="0"/>
              <a:t>:</a:t>
            </a:r>
          </a:p>
          <a:p>
            <a:r>
              <a:rPr lang="es-ES" dirty="0"/>
              <a:t>La ansiedad puede afectar el rendimiento académico de los adolescentes, ya sea debido a la dificultad para concentrarse, la falta de motivación o el miedo al fracaso.</a:t>
            </a:r>
          </a:p>
          <a:p>
            <a:r>
              <a:rPr lang="es-ES" b="1" dirty="0"/>
              <a:t>7.Síntomas emocionales:</a:t>
            </a:r>
          </a:p>
          <a:p>
            <a:r>
              <a:rPr lang="es-ES" dirty="0"/>
              <a:t>Los adolescentes pueden experimentar una amplia gama de síntomas emocionales, como sentirse abrumados, nerviosos, asustados, tristes, preocupados o inseguros</a:t>
            </a:r>
            <a:r>
              <a:rPr lang="es-ES" dirty="0" smtClean="0"/>
              <a:t>.</a:t>
            </a:r>
          </a:p>
          <a:p>
            <a:endParaRPr lang="es-ES" dirty="0"/>
          </a:p>
          <a:p>
            <a:r>
              <a:rPr lang="es-ES" dirty="0"/>
              <a:t>En esta investigación hemos decidido abarcar la ansiedad como un estado emocional, que todos experimentamos alguna vez y no como un </a:t>
            </a:r>
            <a:r>
              <a:rPr lang="es-ES" dirty="0" smtClean="0"/>
              <a:t>trastorno. </a:t>
            </a:r>
            <a:r>
              <a:rPr lang="es-ES" dirty="0"/>
              <a:t>Según todo lo visto, propuesto por distintos autores, la ansiedad puede manifestarse de manera diferente en cada adolescente y afecta sus estudios, su vida personal, su autoestima, y sus relaciones interpersonales.</a:t>
            </a:r>
          </a:p>
        </p:txBody>
      </p:sp>
      <p:sp>
        <p:nvSpPr>
          <p:cNvPr id="13"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126850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907536" y="2097155"/>
            <a:ext cx="9980805" cy="1200329"/>
          </a:xfrm>
          <a:prstGeom prst="rect">
            <a:avLst/>
          </a:prstGeom>
        </p:spPr>
        <p:txBody>
          <a:bodyPr wrap="square">
            <a:spAutoFit/>
          </a:bodyPr>
          <a:lstStyle/>
          <a:p>
            <a:pPr algn="just"/>
            <a:r>
              <a:rPr lang="es-ES" dirty="0" smtClean="0"/>
              <a:t>Según </a:t>
            </a:r>
            <a:r>
              <a:rPr lang="es-ES" dirty="0" err="1"/>
              <a:t>Baddeley</a:t>
            </a:r>
            <a:r>
              <a:rPr lang="es-ES" dirty="0"/>
              <a:t> y </a:t>
            </a:r>
            <a:r>
              <a:rPr lang="es-ES" dirty="0" err="1"/>
              <a:t>Hitch</a:t>
            </a:r>
            <a:r>
              <a:rPr lang="es-ES" dirty="0"/>
              <a:t> (1974), la memoria operativa es un sistema cognitivo de capacidad limitada responsable de la manipulación temporal y el almacenamiento de la información necesaria para realizar tareas cognitivas complejas, como el aprendizaje, el razonamiento y la comprensión. Este sistema se compone de varios componentes interrelacionados:</a:t>
            </a:r>
          </a:p>
        </p:txBody>
      </p:sp>
      <p:sp>
        <p:nvSpPr>
          <p:cNvPr id="13" name="CuadroTexto 12">
            <a:extLst>
              <a:ext uri="{FF2B5EF4-FFF2-40B4-BE49-F238E27FC236}">
                <a16:creationId xmlns:a16="http://schemas.microsoft.com/office/drawing/2014/main" id="{BED13180-84BF-41A1-8F3D-9D34A4FF13F1}"/>
              </a:ext>
            </a:extLst>
          </p:cNvPr>
          <p:cNvSpPr txBox="1"/>
          <p:nvPr/>
        </p:nvSpPr>
        <p:spPr>
          <a:xfrm>
            <a:off x="1510596" y="1262060"/>
            <a:ext cx="8774683" cy="584775"/>
          </a:xfrm>
          <a:prstGeom prst="rect">
            <a:avLst/>
          </a:prstGeom>
          <a:noFill/>
        </p:spPr>
        <p:txBody>
          <a:bodyPr wrap="square">
            <a:spAutoFit/>
          </a:bodyPr>
          <a:lstStyle/>
          <a:p>
            <a:r>
              <a:rPr lang="es-PE" sz="3200" b="1" i="1" dirty="0"/>
              <a:t>Definición de Memoria Operativa o de Trabajo</a:t>
            </a:r>
            <a:endParaRPr lang="es-PE" sz="7200" dirty="0">
              <a:latin typeface="+mj-lt"/>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14" name="Imagen 13"/>
          <p:cNvPicPr>
            <a:picLocks noChangeAspect="1"/>
          </p:cNvPicPr>
          <p:nvPr/>
        </p:nvPicPr>
        <p:blipFill>
          <a:blip r:embed="rId3"/>
          <a:stretch>
            <a:fillRect/>
          </a:stretch>
        </p:blipFill>
        <p:spPr>
          <a:xfrm>
            <a:off x="2964237" y="3512658"/>
            <a:ext cx="5867400" cy="2600325"/>
          </a:xfrm>
          <a:prstGeom prst="rect">
            <a:avLst/>
          </a:prstGeom>
        </p:spPr>
      </p:pic>
      <p:sp>
        <p:nvSpPr>
          <p:cNvPr id="15"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156743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907536" y="2097155"/>
            <a:ext cx="5963527" cy="3416320"/>
          </a:xfrm>
          <a:prstGeom prst="rect">
            <a:avLst/>
          </a:prstGeom>
        </p:spPr>
        <p:txBody>
          <a:bodyPr wrap="square">
            <a:spAutoFit/>
          </a:bodyPr>
          <a:lstStyle/>
          <a:p>
            <a:pPr marL="285750" indent="-285750" algn="just">
              <a:buFont typeface="Arial" panose="020B0604020202020204" pitchFamily="34" charset="0"/>
              <a:buChar char="•"/>
            </a:pPr>
            <a:r>
              <a:rPr lang="es-ES" dirty="0" err="1"/>
              <a:t>Baddeley</a:t>
            </a:r>
            <a:r>
              <a:rPr lang="es-ES" dirty="0"/>
              <a:t> y </a:t>
            </a:r>
            <a:r>
              <a:rPr lang="es-ES" dirty="0" err="1"/>
              <a:t>Hitch</a:t>
            </a:r>
            <a:r>
              <a:rPr lang="es-ES" dirty="0"/>
              <a:t> (1994), exponen la teoría de los límites de la memoria operativa, estos se conocen como el olvido a corto plazo. </a:t>
            </a:r>
          </a:p>
          <a:p>
            <a:pPr marL="285750" indent="-285750" algn="just">
              <a:buFont typeface="Arial" panose="020B0604020202020204" pitchFamily="34" charset="0"/>
              <a:buChar char="•"/>
            </a:pPr>
            <a:r>
              <a:rPr lang="es-ES" dirty="0"/>
              <a:t>Se realizó la tarea distractora de </a:t>
            </a:r>
            <a:r>
              <a:rPr lang="es-ES" dirty="0" err="1"/>
              <a:t>Brow</a:t>
            </a:r>
            <a:r>
              <a:rPr lang="es-ES" dirty="0"/>
              <a:t>-Peterson: Se asignó 3 letras mayúsculas y 6 números como máximo para memorizar. Los que tuvieron más carga de números, olvidaron completamente las letras después de 18 segundos</a:t>
            </a:r>
          </a:p>
          <a:p>
            <a:pPr marL="285750" indent="-285750" algn="just">
              <a:buFont typeface="Arial" panose="020B0604020202020204" pitchFamily="34" charset="0"/>
              <a:buChar char="•"/>
            </a:pPr>
            <a:r>
              <a:rPr lang="es-ES" dirty="0"/>
              <a:t>Ahora imaginemos cuanta carga cognitiva, se le da al cerebro, cuando a causa de la ansiedad, llega al límite, con tantas preocupaciones y pensamientos en la mente. </a:t>
            </a:r>
          </a:p>
          <a:p>
            <a:pPr algn="just"/>
            <a:endParaRPr lang="es-ES" dirty="0"/>
          </a:p>
        </p:txBody>
      </p:sp>
      <p:sp>
        <p:nvSpPr>
          <p:cNvPr id="13" name="CuadroTexto 12">
            <a:extLst>
              <a:ext uri="{FF2B5EF4-FFF2-40B4-BE49-F238E27FC236}">
                <a16:creationId xmlns:a16="http://schemas.microsoft.com/office/drawing/2014/main" id="{BED13180-84BF-41A1-8F3D-9D34A4FF13F1}"/>
              </a:ext>
            </a:extLst>
          </p:cNvPr>
          <p:cNvSpPr txBox="1"/>
          <p:nvPr/>
        </p:nvSpPr>
        <p:spPr>
          <a:xfrm>
            <a:off x="1510596" y="1262060"/>
            <a:ext cx="8774683" cy="646331"/>
          </a:xfrm>
          <a:prstGeom prst="rect">
            <a:avLst/>
          </a:prstGeom>
          <a:noFill/>
        </p:spPr>
        <p:txBody>
          <a:bodyPr wrap="square">
            <a:spAutoFit/>
          </a:bodyPr>
          <a:lstStyle/>
          <a:p>
            <a:r>
              <a:rPr lang="es-ES" sz="3600" b="1" i="1" dirty="0"/>
              <a:t>La memoria operativa tiene límites...</a:t>
            </a:r>
            <a:endParaRPr lang="es-PE" sz="13800" dirty="0">
              <a:latin typeface="+mj-lt"/>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 name="Imagen 1"/>
          <p:cNvPicPr>
            <a:picLocks noChangeAspect="1"/>
          </p:cNvPicPr>
          <p:nvPr/>
        </p:nvPicPr>
        <p:blipFill>
          <a:blip r:embed="rId3"/>
          <a:stretch>
            <a:fillRect/>
          </a:stretch>
        </p:blipFill>
        <p:spPr>
          <a:xfrm>
            <a:off x="7374528" y="2631623"/>
            <a:ext cx="4225290" cy="2347383"/>
          </a:xfrm>
          <a:prstGeom prst="rect">
            <a:avLst/>
          </a:prstGeom>
        </p:spPr>
      </p:pic>
      <p:sp>
        <p:nvSpPr>
          <p:cNvPr id="15" name="KSO_GT1.1.1"/>
          <p:cNvSpPr txBox="1"/>
          <p:nvPr/>
        </p:nvSpPr>
        <p:spPr>
          <a:xfrm>
            <a:off x="1783762" y="269065"/>
            <a:ext cx="1985854"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smtClean="0">
                <a:solidFill>
                  <a:srgbClr val="1C1C1C">
                    <a:lumMod val="50000"/>
                    <a:lumOff val="50000"/>
                  </a:srgbClr>
                </a:solidFill>
              </a:rPr>
              <a:t>Ansiedad y memoria operativa en adolescentes</a:t>
            </a:r>
            <a:endParaRPr lang="es-ES_tradnl" altLang="zh-CN" sz="1600" dirty="0">
              <a:solidFill>
                <a:srgbClr val="1C1C1C">
                  <a:lumMod val="50000"/>
                  <a:lumOff val="50000"/>
                </a:srgbClr>
              </a:solidFill>
            </a:endParaRPr>
          </a:p>
        </p:txBody>
      </p:sp>
    </p:spTree>
    <p:extLst>
      <p:ext uri="{BB962C8B-B14F-4D97-AF65-F5344CB8AC3E}">
        <p14:creationId xmlns:p14="http://schemas.microsoft.com/office/powerpoint/2010/main" val="1269358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TotalTime>
  <Words>1798</Words>
  <Application>Microsoft Office PowerPoint</Application>
  <PresentationFormat>Panorámica</PresentationFormat>
  <Paragraphs>124</Paragraphs>
  <Slides>15</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ClanPro-BoldItalic</vt:lpstr>
      <vt:lpstr>等线</vt:lpstr>
      <vt:lpstr>等线 Light</vt:lpstr>
      <vt:lpstr>맑은 고딕</vt:lpstr>
      <vt:lpstr>微软雅黑</vt:lpstr>
      <vt:lpstr>宋体</vt:lpstr>
      <vt:lpstr>Arial</vt:lpstr>
      <vt:lpstr>Calibri</vt:lpstr>
      <vt:lpstr>Calibri Light</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Micaela Jazmín ST</cp:lastModifiedBy>
  <cp:revision>150</cp:revision>
  <dcterms:created xsi:type="dcterms:W3CDTF">2018-08-04T19:14:15Z</dcterms:created>
  <dcterms:modified xsi:type="dcterms:W3CDTF">2024-06-17T01:09:21Z</dcterms:modified>
</cp:coreProperties>
</file>