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5074900" cy="20104100"/>
  <p:notesSz cx="15074900" cy="2010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3" d="100"/>
          <a:sy n="23" d="100"/>
        </p:scale>
        <p:origin x="230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1093" y="6232271"/>
            <a:ext cx="12819063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2187" y="11258296"/>
            <a:ext cx="1055687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4062" y="4623943"/>
            <a:ext cx="656034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66843" y="4623943"/>
            <a:ext cx="656034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4062" y="804164"/>
            <a:ext cx="13573125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4062" y="4623943"/>
            <a:ext cx="1357312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27625" y="18696814"/>
            <a:ext cx="482600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4062" y="18696814"/>
            <a:ext cx="3468687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58500" y="18696814"/>
            <a:ext cx="3468687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24" Type="http://schemas.openxmlformats.org/officeDocument/2006/relationships/image" Target="../media/image23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23" Type="http://schemas.openxmlformats.org/officeDocument/2006/relationships/image" Target="../media/image22.jpg"/><Relationship Id="rId10" Type="http://schemas.openxmlformats.org/officeDocument/2006/relationships/image" Target="../media/image9.png"/><Relationship Id="rId19" Type="http://schemas.openxmlformats.org/officeDocument/2006/relationships/image" Target="../media/image18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212" y="364615"/>
            <a:ext cx="12018010" cy="208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350" b="1" spc="-5" dirty="0">
                <a:latin typeface="Times New Roman"/>
                <a:cs typeface="Times New Roman"/>
              </a:rPr>
              <a:t>Influence</a:t>
            </a:r>
            <a:r>
              <a:rPr sz="3350" b="1" spc="-15" dirty="0">
                <a:latin typeface="Times New Roman"/>
                <a:cs typeface="Times New Roman"/>
              </a:rPr>
              <a:t> </a:t>
            </a:r>
            <a:r>
              <a:rPr sz="3350" b="1" dirty="0">
                <a:latin typeface="Times New Roman"/>
                <a:cs typeface="Times New Roman"/>
              </a:rPr>
              <a:t>of</a:t>
            </a:r>
            <a:r>
              <a:rPr sz="3350" b="1" spc="-5" dirty="0">
                <a:latin typeface="Times New Roman"/>
                <a:cs typeface="Times New Roman"/>
              </a:rPr>
              <a:t> </a:t>
            </a:r>
            <a:r>
              <a:rPr sz="3350" b="1" spc="-10" dirty="0">
                <a:latin typeface="Times New Roman"/>
                <a:cs typeface="Times New Roman"/>
              </a:rPr>
              <a:t>temperature</a:t>
            </a:r>
            <a:r>
              <a:rPr sz="3350" b="1" spc="-5" dirty="0">
                <a:latin typeface="Times New Roman"/>
                <a:cs typeface="Times New Roman"/>
              </a:rPr>
              <a:t> </a:t>
            </a:r>
            <a:r>
              <a:rPr sz="3350" b="1" dirty="0">
                <a:latin typeface="Times New Roman"/>
                <a:cs typeface="Times New Roman"/>
              </a:rPr>
              <a:t>and</a:t>
            </a:r>
            <a:r>
              <a:rPr sz="3350" b="1" spc="-5" dirty="0">
                <a:latin typeface="Times New Roman"/>
                <a:cs typeface="Times New Roman"/>
              </a:rPr>
              <a:t> solute</a:t>
            </a:r>
            <a:r>
              <a:rPr sz="3350" b="1" spc="-10" dirty="0">
                <a:latin typeface="Times New Roman"/>
                <a:cs typeface="Times New Roman"/>
              </a:rPr>
              <a:t> </a:t>
            </a:r>
            <a:r>
              <a:rPr sz="3350" b="1" dirty="0">
                <a:latin typeface="Times New Roman"/>
                <a:cs typeface="Times New Roman"/>
              </a:rPr>
              <a:t>concentration</a:t>
            </a:r>
            <a:r>
              <a:rPr sz="3350" b="1" spc="-5" dirty="0">
                <a:latin typeface="Times New Roman"/>
                <a:cs typeface="Times New Roman"/>
              </a:rPr>
              <a:t> during</a:t>
            </a:r>
            <a:r>
              <a:rPr sz="3350" b="1" spc="-10" dirty="0">
                <a:latin typeface="Times New Roman"/>
                <a:cs typeface="Times New Roman"/>
              </a:rPr>
              <a:t> </a:t>
            </a:r>
            <a:r>
              <a:rPr sz="3350" b="1" dirty="0">
                <a:latin typeface="Times New Roman"/>
                <a:cs typeface="Times New Roman"/>
              </a:rPr>
              <a:t>osmotic</a:t>
            </a:r>
            <a:endParaRPr sz="3350" dirty="0">
              <a:latin typeface="Times New Roman"/>
              <a:cs typeface="Times New Roman"/>
            </a:endParaRPr>
          </a:p>
          <a:p>
            <a:pPr marL="245110" marR="233045" algn="ctr">
              <a:lnSpc>
                <a:spcPct val="103400"/>
              </a:lnSpc>
              <a:spcBef>
                <a:spcPts val="5"/>
              </a:spcBef>
            </a:pPr>
            <a:r>
              <a:rPr sz="3350" b="1" spc="-5" dirty="0">
                <a:latin typeface="Times New Roman"/>
                <a:cs typeface="Times New Roman"/>
              </a:rPr>
              <a:t>dehydration </a:t>
            </a:r>
            <a:r>
              <a:rPr sz="3350" b="1" dirty="0">
                <a:latin typeface="Times New Roman"/>
                <a:cs typeface="Times New Roman"/>
              </a:rPr>
              <a:t>of apple </a:t>
            </a:r>
            <a:r>
              <a:rPr sz="3350" b="1" spc="-5" dirty="0">
                <a:latin typeface="Times New Roman"/>
                <a:cs typeface="Times New Roman"/>
              </a:rPr>
              <a:t>(</a:t>
            </a:r>
            <a:r>
              <a:rPr sz="3350" b="1" i="1" spc="-5" dirty="0">
                <a:latin typeface="Times New Roman"/>
                <a:cs typeface="Times New Roman"/>
              </a:rPr>
              <a:t>Malus </a:t>
            </a:r>
            <a:r>
              <a:rPr sz="3350" b="1" i="1" dirty="0">
                <a:latin typeface="Times New Roman"/>
                <a:cs typeface="Times New Roman"/>
              </a:rPr>
              <a:t>domestica</a:t>
            </a:r>
            <a:r>
              <a:rPr sz="3350" b="1" dirty="0">
                <a:latin typeface="Times New Roman"/>
                <a:cs typeface="Times New Roman"/>
              </a:rPr>
              <a:t>) cubes on </a:t>
            </a:r>
            <a:r>
              <a:rPr sz="3350" b="1" spc="-5" dirty="0">
                <a:latin typeface="Times New Roman"/>
                <a:cs typeface="Times New Roman"/>
              </a:rPr>
              <a:t>the stability </a:t>
            </a:r>
            <a:r>
              <a:rPr sz="3350" b="1" dirty="0">
                <a:latin typeface="Times New Roman"/>
                <a:cs typeface="Times New Roman"/>
              </a:rPr>
              <a:t>of </a:t>
            </a:r>
            <a:r>
              <a:rPr sz="3350" b="1" spc="-825" dirty="0">
                <a:latin typeface="Times New Roman"/>
                <a:cs typeface="Times New Roman"/>
              </a:rPr>
              <a:t> </a:t>
            </a:r>
            <a:r>
              <a:rPr sz="3350" b="1" spc="-10" dirty="0">
                <a:latin typeface="Times New Roman"/>
                <a:cs typeface="Times New Roman"/>
              </a:rPr>
              <a:t>probiotics</a:t>
            </a:r>
            <a:endParaRPr sz="3350" dirty="0">
              <a:latin typeface="Times New Roman"/>
              <a:cs typeface="Times New Roman"/>
            </a:endParaRPr>
          </a:p>
          <a:p>
            <a:pPr marL="3206750">
              <a:lnSpc>
                <a:spcPct val="100000"/>
              </a:lnSpc>
              <a:spcBef>
                <a:spcPts val="1215"/>
              </a:spcBef>
            </a:pPr>
            <a:r>
              <a:rPr sz="2200" spc="10" dirty="0">
                <a:latin typeface="Times New Roman"/>
                <a:cs typeface="Times New Roman"/>
              </a:rPr>
              <a:t>Maritza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Times New Roman"/>
                <a:cs typeface="Times New Roman"/>
              </a:rPr>
              <a:t>Yola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15" dirty="0">
                <a:latin typeface="Times New Roman"/>
                <a:cs typeface="Times New Roman"/>
              </a:rPr>
              <a:t>Ccaza </a:t>
            </a:r>
            <a:r>
              <a:rPr sz="2200" spc="10" dirty="0">
                <a:latin typeface="Times New Roman"/>
                <a:cs typeface="Times New Roman"/>
              </a:rPr>
              <a:t>-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Times New Roman"/>
                <a:cs typeface="Times New Roman"/>
              </a:rPr>
              <a:t>Cari</a:t>
            </a:r>
            <a:r>
              <a:rPr sz="2175" spc="15" baseline="38314" dirty="0">
                <a:latin typeface="Times New Roman"/>
                <a:cs typeface="Times New Roman"/>
              </a:rPr>
              <a:t>1</a:t>
            </a:r>
            <a:r>
              <a:rPr sz="2200" spc="10" dirty="0">
                <a:latin typeface="Times New Roman"/>
                <a:cs typeface="Times New Roman"/>
              </a:rPr>
              <a:t>;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Times New Roman"/>
                <a:cs typeface="Times New Roman"/>
              </a:rPr>
              <a:t>Alex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Times New Roman"/>
                <a:cs typeface="Times New Roman"/>
              </a:rPr>
              <a:t>Danny </a:t>
            </a:r>
            <a:r>
              <a:rPr sz="2200" spc="15" dirty="0">
                <a:latin typeface="Times New Roman"/>
                <a:cs typeface="Times New Roman"/>
              </a:rPr>
              <a:t>Chambi</a:t>
            </a:r>
            <a:r>
              <a:rPr sz="2200" spc="10" dirty="0">
                <a:latin typeface="Times New Roman"/>
                <a:cs typeface="Times New Roman"/>
              </a:rPr>
              <a:t> -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Times New Roman"/>
                <a:cs typeface="Times New Roman"/>
              </a:rPr>
              <a:t>Rodriguez</a:t>
            </a:r>
            <a:r>
              <a:rPr sz="2175" spc="15" baseline="38314" dirty="0">
                <a:latin typeface="Times New Roman"/>
                <a:cs typeface="Times New Roman"/>
              </a:rPr>
              <a:t>2</a:t>
            </a:r>
            <a:endParaRPr sz="2175" baseline="38314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68125" y="531988"/>
            <a:ext cx="1611709" cy="145057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37799" y="2837850"/>
            <a:ext cx="11950700" cy="54356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9"/>
              </a:spcBef>
            </a:pPr>
            <a:r>
              <a:rPr sz="1350" spc="-7" baseline="40123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Centro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de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Investigación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de</a:t>
            </a:r>
            <a:r>
              <a:rPr sz="1400" spc="-15" dirty="0">
                <a:latin typeface="Times New Roman"/>
                <a:cs typeface="Times New Roman"/>
              </a:rPr>
              <a:t> Tecnología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de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los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Alimentos,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Ingeniería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de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Industrias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Alimentarias,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Universidad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Peruana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Unión,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Juliaca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Perú.</a:t>
            </a:r>
            <a:r>
              <a:rPr sz="1400" spc="38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ID: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0009-0006-7302-9711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355"/>
              </a:spcBef>
            </a:pPr>
            <a:r>
              <a:rPr sz="1350" spc="-7" baseline="40123" dirty="0">
                <a:latin typeface="Times New Roman"/>
                <a:cs typeface="Times New Roman"/>
              </a:rPr>
              <a:t>2</a:t>
            </a:r>
            <a:r>
              <a:rPr sz="1400" spc="-5" dirty="0">
                <a:latin typeface="Times New Roman"/>
                <a:cs typeface="Times New Roman"/>
              </a:rPr>
              <a:t>Centro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de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Investigación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de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Ciencia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de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los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Alimentos,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Ingeniería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de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Industrias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Alimentarias,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Universidad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Peruana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Unión,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Juliaca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Perú.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ID:</a:t>
            </a:r>
            <a:r>
              <a:rPr sz="1400" b="1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0000-0002-0858-0332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8599" y="3596079"/>
            <a:ext cx="8720455" cy="4067810"/>
          </a:xfrm>
          <a:custGeom>
            <a:avLst/>
            <a:gdLst/>
            <a:ahLst/>
            <a:cxnLst/>
            <a:rect l="l" t="t" r="r" b="b"/>
            <a:pathLst>
              <a:path w="8720455" h="4067809">
                <a:moveTo>
                  <a:pt x="677914" y="0"/>
                </a:moveTo>
                <a:lnTo>
                  <a:pt x="629505" y="1702"/>
                </a:lnTo>
                <a:lnTo>
                  <a:pt x="582014" y="6732"/>
                </a:lnTo>
                <a:lnTo>
                  <a:pt x="535556" y="14976"/>
                </a:lnTo>
                <a:lnTo>
                  <a:pt x="490245" y="26319"/>
                </a:lnTo>
                <a:lnTo>
                  <a:pt x="446196" y="40645"/>
                </a:lnTo>
                <a:lnTo>
                  <a:pt x="403524" y="57841"/>
                </a:lnTo>
                <a:lnTo>
                  <a:pt x="362344" y="77791"/>
                </a:lnTo>
                <a:lnTo>
                  <a:pt x="322771" y="100380"/>
                </a:lnTo>
                <a:lnTo>
                  <a:pt x="284918" y="125494"/>
                </a:lnTo>
                <a:lnTo>
                  <a:pt x="248902" y="153018"/>
                </a:lnTo>
                <a:lnTo>
                  <a:pt x="214837" y="182837"/>
                </a:lnTo>
                <a:lnTo>
                  <a:pt x="182837" y="214837"/>
                </a:lnTo>
                <a:lnTo>
                  <a:pt x="153018" y="248902"/>
                </a:lnTo>
                <a:lnTo>
                  <a:pt x="125494" y="284918"/>
                </a:lnTo>
                <a:lnTo>
                  <a:pt x="100380" y="322771"/>
                </a:lnTo>
                <a:lnTo>
                  <a:pt x="77791" y="362344"/>
                </a:lnTo>
                <a:lnTo>
                  <a:pt x="57841" y="403524"/>
                </a:lnTo>
                <a:lnTo>
                  <a:pt x="40645" y="446196"/>
                </a:lnTo>
                <a:lnTo>
                  <a:pt x="26319" y="490245"/>
                </a:lnTo>
                <a:lnTo>
                  <a:pt x="14976" y="535556"/>
                </a:lnTo>
                <a:lnTo>
                  <a:pt x="6732" y="582014"/>
                </a:lnTo>
                <a:lnTo>
                  <a:pt x="1702" y="629505"/>
                </a:lnTo>
                <a:lnTo>
                  <a:pt x="0" y="677914"/>
                </a:lnTo>
                <a:lnTo>
                  <a:pt x="0" y="3389514"/>
                </a:lnTo>
                <a:lnTo>
                  <a:pt x="1702" y="3437923"/>
                </a:lnTo>
                <a:lnTo>
                  <a:pt x="6732" y="3485414"/>
                </a:lnTo>
                <a:lnTo>
                  <a:pt x="14976" y="3531872"/>
                </a:lnTo>
                <a:lnTo>
                  <a:pt x="26319" y="3577183"/>
                </a:lnTo>
                <a:lnTo>
                  <a:pt x="40645" y="3621232"/>
                </a:lnTo>
                <a:lnTo>
                  <a:pt x="57841" y="3663904"/>
                </a:lnTo>
                <a:lnTo>
                  <a:pt x="77791" y="3705084"/>
                </a:lnTo>
                <a:lnTo>
                  <a:pt x="100380" y="3744657"/>
                </a:lnTo>
                <a:lnTo>
                  <a:pt x="125494" y="3782510"/>
                </a:lnTo>
                <a:lnTo>
                  <a:pt x="153018" y="3818526"/>
                </a:lnTo>
                <a:lnTo>
                  <a:pt x="182837" y="3852591"/>
                </a:lnTo>
                <a:lnTo>
                  <a:pt x="214837" y="3884591"/>
                </a:lnTo>
                <a:lnTo>
                  <a:pt x="248902" y="3914410"/>
                </a:lnTo>
                <a:lnTo>
                  <a:pt x="284918" y="3941934"/>
                </a:lnTo>
                <a:lnTo>
                  <a:pt x="322771" y="3967048"/>
                </a:lnTo>
                <a:lnTo>
                  <a:pt x="362344" y="3989637"/>
                </a:lnTo>
                <a:lnTo>
                  <a:pt x="403524" y="4009587"/>
                </a:lnTo>
                <a:lnTo>
                  <a:pt x="446196" y="4026783"/>
                </a:lnTo>
                <a:lnTo>
                  <a:pt x="490245" y="4041109"/>
                </a:lnTo>
                <a:lnTo>
                  <a:pt x="535556" y="4052452"/>
                </a:lnTo>
                <a:lnTo>
                  <a:pt x="582014" y="4060696"/>
                </a:lnTo>
                <a:lnTo>
                  <a:pt x="629505" y="4065726"/>
                </a:lnTo>
                <a:lnTo>
                  <a:pt x="677914" y="4067428"/>
                </a:lnTo>
                <a:lnTo>
                  <a:pt x="8042361" y="4067428"/>
                </a:lnTo>
                <a:lnTo>
                  <a:pt x="8090770" y="4065726"/>
                </a:lnTo>
                <a:lnTo>
                  <a:pt x="8138261" y="4060696"/>
                </a:lnTo>
                <a:lnTo>
                  <a:pt x="8184719" y="4052452"/>
                </a:lnTo>
                <a:lnTo>
                  <a:pt x="8230030" y="4041109"/>
                </a:lnTo>
                <a:lnTo>
                  <a:pt x="8274079" y="4026783"/>
                </a:lnTo>
                <a:lnTo>
                  <a:pt x="8316751" y="4009587"/>
                </a:lnTo>
                <a:lnTo>
                  <a:pt x="8357931" y="3989637"/>
                </a:lnTo>
                <a:lnTo>
                  <a:pt x="8397504" y="3967048"/>
                </a:lnTo>
                <a:lnTo>
                  <a:pt x="8435356" y="3941934"/>
                </a:lnTo>
                <a:lnTo>
                  <a:pt x="8471373" y="3914410"/>
                </a:lnTo>
                <a:lnTo>
                  <a:pt x="8505438" y="3884591"/>
                </a:lnTo>
                <a:lnTo>
                  <a:pt x="8537438" y="3852591"/>
                </a:lnTo>
                <a:lnTo>
                  <a:pt x="8567257" y="3818526"/>
                </a:lnTo>
                <a:lnTo>
                  <a:pt x="8594781" y="3782510"/>
                </a:lnTo>
                <a:lnTo>
                  <a:pt x="8619895" y="3744657"/>
                </a:lnTo>
                <a:lnTo>
                  <a:pt x="8642484" y="3705084"/>
                </a:lnTo>
                <a:lnTo>
                  <a:pt x="8662434" y="3663904"/>
                </a:lnTo>
                <a:lnTo>
                  <a:pt x="8679630" y="3621232"/>
                </a:lnTo>
                <a:lnTo>
                  <a:pt x="8693956" y="3577183"/>
                </a:lnTo>
                <a:lnTo>
                  <a:pt x="8705299" y="3531872"/>
                </a:lnTo>
                <a:lnTo>
                  <a:pt x="8713542" y="3485414"/>
                </a:lnTo>
                <a:lnTo>
                  <a:pt x="8718573" y="3437923"/>
                </a:lnTo>
                <a:lnTo>
                  <a:pt x="8720275" y="3389514"/>
                </a:lnTo>
                <a:lnTo>
                  <a:pt x="8720275" y="677914"/>
                </a:lnTo>
                <a:lnTo>
                  <a:pt x="8718573" y="629505"/>
                </a:lnTo>
                <a:lnTo>
                  <a:pt x="8713542" y="582014"/>
                </a:lnTo>
                <a:lnTo>
                  <a:pt x="8705299" y="535556"/>
                </a:lnTo>
                <a:lnTo>
                  <a:pt x="8693956" y="490245"/>
                </a:lnTo>
                <a:lnTo>
                  <a:pt x="8679630" y="446196"/>
                </a:lnTo>
                <a:lnTo>
                  <a:pt x="8662434" y="403524"/>
                </a:lnTo>
                <a:lnTo>
                  <a:pt x="8642484" y="362344"/>
                </a:lnTo>
                <a:lnTo>
                  <a:pt x="8619895" y="322771"/>
                </a:lnTo>
                <a:lnTo>
                  <a:pt x="8594781" y="284918"/>
                </a:lnTo>
                <a:lnTo>
                  <a:pt x="8567257" y="248902"/>
                </a:lnTo>
                <a:lnTo>
                  <a:pt x="8537438" y="214837"/>
                </a:lnTo>
                <a:lnTo>
                  <a:pt x="8505438" y="182837"/>
                </a:lnTo>
                <a:lnTo>
                  <a:pt x="8471373" y="153018"/>
                </a:lnTo>
                <a:lnTo>
                  <a:pt x="8435356" y="125494"/>
                </a:lnTo>
                <a:lnTo>
                  <a:pt x="8397504" y="100380"/>
                </a:lnTo>
                <a:lnTo>
                  <a:pt x="8357931" y="77791"/>
                </a:lnTo>
                <a:lnTo>
                  <a:pt x="8316751" y="57841"/>
                </a:lnTo>
                <a:lnTo>
                  <a:pt x="8274079" y="40645"/>
                </a:lnTo>
                <a:lnTo>
                  <a:pt x="8230030" y="26319"/>
                </a:lnTo>
                <a:lnTo>
                  <a:pt x="8184719" y="14976"/>
                </a:lnTo>
                <a:lnTo>
                  <a:pt x="8138261" y="6732"/>
                </a:lnTo>
                <a:lnTo>
                  <a:pt x="8090770" y="1702"/>
                </a:lnTo>
                <a:lnTo>
                  <a:pt x="8042361" y="0"/>
                </a:lnTo>
                <a:lnTo>
                  <a:pt x="677914" y="0"/>
                </a:lnTo>
                <a:close/>
              </a:path>
            </a:pathLst>
          </a:custGeom>
          <a:ln w="13298">
            <a:solidFill>
              <a:srgbClr val="F3F3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29399" y="3641471"/>
            <a:ext cx="4836160" cy="3870325"/>
          </a:xfrm>
          <a:custGeom>
            <a:avLst/>
            <a:gdLst/>
            <a:ahLst/>
            <a:cxnLst/>
            <a:rect l="l" t="t" r="r" b="b"/>
            <a:pathLst>
              <a:path w="4836159" h="3870325">
                <a:moveTo>
                  <a:pt x="4190541" y="0"/>
                </a:moveTo>
                <a:lnTo>
                  <a:pt x="644994" y="0"/>
                </a:lnTo>
                <a:lnTo>
                  <a:pt x="596865" y="1769"/>
                </a:lnTo>
                <a:lnTo>
                  <a:pt x="549696" y="6994"/>
                </a:lnTo>
                <a:lnTo>
                  <a:pt x="503610" y="15551"/>
                </a:lnTo>
                <a:lnTo>
                  <a:pt x="458734" y="27313"/>
                </a:lnTo>
                <a:lnTo>
                  <a:pt x="415192" y="42157"/>
                </a:lnTo>
                <a:lnTo>
                  <a:pt x="373108" y="59957"/>
                </a:lnTo>
                <a:lnTo>
                  <a:pt x="332608" y="80589"/>
                </a:lnTo>
                <a:lnTo>
                  <a:pt x="293816" y="103928"/>
                </a:lnTo>
                <a:lnTo>
                  <a:pt x="256857" y="129849"/>
                </a:lnTo>
                <a:lnTo>
                  <a:pt x="221856" y="158227"/>
                </a:lnTo>
                <a:lnTo>
                  <a:pt x="188938" y="188938"/>
                </a:lnTo>
                <a:lnTo>
                  <a:pt x="158227" y="221856"/>
                </a:lnTo>
                <a:lnTo>
                  <a:pt x="129849" y="256857"/>
                </a:lnTo>
                <a:lnTo>
                  <a:pt x="103928" y="293816"/>
                </a:lnTo>
                <a:lnTo>
                  <a:pt x="80589" y="332608"/>
                </a:lnTo>
                <a:lnTo>
                  <a:pt x="59957" y="373108"/>
                </a:lnTo>
                <a:lnTo>
                  <a:pt x="42157" y="415192"/>
                </a:lnTo>
                <a:lnTo>
                  <a:pt x="27313" y="458734"/>
                </a:lnTo>
                <a:lnTo>
                  <a:pt x="15551" y="503610"/>
                </a:lnTo>
                <a:lnTo>
                  <a:pt x="6994" y="549696"/>
                </a:lnTo>
                <a:lnTo>
                  <a:pt x="1769" y="596865"/>
                </a:lnTo>
                <a:lnTo>
                  <a:pt x="0" y="644994"/>
                </a:lnTo>
                <a:lnTo>
                  <a:pt x="0" y="3224970"/>
                </a:lnTo>
                <a:lnTo>
                  <a:pt x="1769" y="3273099"/>
                </a:lnTo>
                <a:lnTo>
                  <a:pt x="6994" y="3320267"/>
                </a:lnTo>
                <a:lnTo>
                  <a:pt x="15551" y="3366350"/>
                </a:lnTo>
                <a:lnTo>
                  <a:pt x="27313" y="3411225"/>
                </a:lnTo>
                <a:lnTo>
                  <a:pt x="42157" y="3454764"/>
                </a:lnTo>
                <a:lnTo>
                  <a:pt x="59957" y="3496845"/>
                </a:lnTo>
                <a:lnTo>
                  <a:pt x="80589" y="3537342"/>
                </a:lnTo>
                <a:lnTo>
                  <a:pt x="103928" y="3576130"/>
                </a:lnTo>
                <a:lnTo>
                  <a:pt x="129849" y="3613085"/>
                </a:lnTo>
                <a:lnTo>
                  <a:pt x="158227" y="3648082"/>
                </a:lnTo>
                <a:lnTo>
                  <a:pt x="188938" y="3680996"/>
                </a:lnTo>
                <a:lnTo>
                  <a:pt x="221856" y="3711703"/>
                </a:lnTo>
                <a:lnTo>
                  <a:pt x="256857" y="3740077"/>
                </a:lnTo>
                <a:lnTo>
                  <a:pt x="293816" y="3765994"/>
                </a:lnTo>
                <a:lnTo>
                  <a:pt x="332608" y="3789330"/>
                </a:lnTo>
                <a:lnTo>
                  <a:pt x="373108" y="3809958"/>
                </a:lnTo>
                <a:lnTo>
                  <a:pt x="415192" y="3827756"/>
                </a:lnTo>
                <a:lnTo>
                  <a:pt x="458734" y="3842597"/>
                </a:lnTo>
                <a:lnTo>
                  <a:pt x="503610" y="3854357"/>
                </a:lnTo>
                <a:lnTo>
                  <a:pt x="549696" y="3862912"/>
                </a:lnTo>
                <a:lnTo>
                  <a:pt x="596865" y="3868136"/>
                </a:lnTo>
                <a:lnTo>
                  <a:pt x="644994" y="3869905"/>
                </a:lnTo>
                <a:lnTo>
                  <a:pt x="4190541" y="3869905"/>
                </a:lnTo>
                <a:lnTo>
                  <a:pt x="4238669" y="3868136"/>
                </a:lnTo>
                <a:lnTo>
                  <a:pt x="4285839" y="3862912"/>
                </a:lnTo>
                <a:lnTo>
                  <a:pt x="4331924" y="3854357"/>
                </a:lnTo>
                <a:lnTo>
                  <a:pt x="4376800" y="3842597"/>
                </a:lnTo>
                <a:lnTo>
                  <a:pt x="4420342" y="3827756"/>
                </a:lnTo>
                <a:lnTo>
                  <a:pt x="4462426" y="3809958"/>
                </a:lnTo>
                <a:lnTo>
                  <a:pt x="4502926" y="3789330"/>
                </a:lnTo>
                <a:lnTo>
                  <a:pt x="4541718" y="3765994"/>
                </a:lnTo>
                <a:lnTo>
                  <a:pt x="4578677" y="3740077"/>
                </a:lnTo>
                <a:lnTo>
                  <a:pt x="4613678" y="3711703"/>
                </a:lnTo>
                <a:lnTo>
                  <a:pt x="4646596" y="3680996"/>
                </a:lnTo>
                <a:lnTo>
                  <a:pt x="4677307" y="3648082"/>
                </a:lnTo>
                <a:lnTo>
                  <a:pt x="4705685" y="3613085"/>
                </a:lnTo>
                <a:lnTo>
                  <a:pt x="4731606" y="3576130"/>
                </a:lnTo>
                <a:lnTo>
                  <a:pt x="4754945" y="3537342"/>
                </a:lnTo>
                <a:lnTo>
                  <a:pt x="4775577" y="3496845"/>
                </a:lnTo>
                <a:lnTo>
                  <a:pt x="4793377" y="3454764"/>
                </a:lnTo>
                <a:lnTo>
                  <a:pt x="4808221" y="3411225"/>
                </a:lnTo>
                <a:lnTo>
                  <a:pt x="4819984" y="3366350"/>
                </a:lnTo>
                <a:lnTo>
                  <a:pt x="4828540" y="3320267"/>
                </a:lnTo>
                <a:lnTo>
                  <a:pt x="4833765" y="3273099"/>
                </a:lnTo>
                <a:lnTo>
                  <a:pt x="4835535" y="3224970"/>
                </a:lnTo>
                <a:lnTo>
                  <a:pt x="4835535" y="644994"/>
                </a:lnTo>
                <a:lnTo>
                  <a:pt x="4833765" y="596865"/>
                </a:lnTo>
                <a:lnTo>
                  <a:pt x="4828540" y="549696"/>
                </a:lnTo>
                <a:lnTo>
                  <a:pt x="4819984" y="503610"/>
                </a:lnTo>
                <a:lnTo>
                  <a:pt x="4808221" y="458734"/>
                </a:lnTo>
                <a:lnTo>
                  <a:pt x="4793377" y="415192"/>
                </a:lnTo>
                <a:lnTo>
                  <a:pt x="4775577" y="373108"/>
                </a:lnTo>
                <a:lnTo>
                  <a:pt x="4754945" y="332608"/>
                </a:lnTo>
                <a:lnTo>
                  <a:pt x="4731606" y="293816"/>
                </a:lnTo>
                <a:lnTo>
                  <a:pt x="4705685" y="256857"/>
                </a:lnTo>
                <a:lnTo>
                  <a:pt x="4677307" y="221856"/>
                </a:lnTo>
                <a:lnTo>
                  <a:pt x="4646596" y="188938"/>
                </a:lnTo>
                <a:lnTo>
                  <a:pt x="4613678" y="158227"/>
                </a:lnTo>
                <a:lnTo>
                  <a:pt x="4578677" y="129849"/>
                </a:lnTo>
                <a:lnTo>
                  <a:pt x="4541718" y="103928"/>
                </a:lnTo>
                <a:lnTo>
                  <a:pt x="4502926" y="80589"/>
                </a:lnTo>
                <a:lnTo>
                  <a:pt x="4462426" y="59957"/>
                </a:lnTo>
                <a:lnTo>
                  <a:pt x="4420342" y="42157"/>
                </a:lnTo>
                <a:lnTo>
                  <a:pt x="4376800" y="27313"/>
                </a:lnTo>
                <a:lnTo>
                  <a:pt x="4331924" y="15551"/>
                </a:lnTo>
                <a:lnTo>
                  <a:pt x="4285839" y="6994"/>
                </a:lnTo>
                <a:lnTo>
                  <a:pt x="4238669" y="1769"/>
                </a:lnTo>
                <a:lnTo>
                  <a:pt x="4190541" y="0"/>
                </a:lnTo>
                <a:close/>
              </a:path>
            </a:pathLst>
          </a:custGeom>
          <a:solidFill>
            <a:srgbClr val="F8A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772380" y="3736980"/>
            <a:ext cx="4391025" cy="339725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R="34290" algn="ctr">
              <a:lnSpc>
                <a:spcPct val="100000"/>
              </a:lnSpc>
              <a:spcBef>
                <a:spcPts val="765"/>
              </a:spcBef>
            </a:pPr>
            <a:r>
              <a:rPr sz="2400" b="1" spc="65" dirty="0">
                <a:latin typeface="Arial"/>
                <a:cs typeface="Arial"/>
              </a:rPr>
              <a:t>Objetivo</a:t>
            </a:r>
            <a:endParaRPr sz="2400">
              <a:latin typeface="Arial"/>
              <a:cs typeface="Arial"/>
            </a:endParaRPr>
          </a:p>
          <a:p>
            <a:pPr marL="12700" marR="5080" algn="just">
              <a:lnSpc>
                <a:spcPct val="106700"/>
              </a:lnSpc>
              <a:spcBef>
                <a:spcPts val="459"/>
              </a:spcBef>
            </a:pPr>
            <a:r>
              <a:rPr sz="2200" spc="15" dirty="0">
                <a:solidFill>
                  <a:srgbClr val="003163"/>
                </a:solidFill>
                <a:latin typeface="Times New Roman"/>
                <a:cs typeface="Times New Roman"/>
              </a:rPr>
              <a:t>Evaluar cómo </a:t>
            </a:r>
            <a:r>
              <a:rPr sz="2200" spc="10" dirty="0">
                <a:solidFill>
                  <a:srgbClr val="003163"/>
                </a:solidFill>
                <a:latin typeface="Times New Roman"/>
                <a:cs typeface="Times New Roman"/>
              </a:rPr>
              <a:t>la temperatura </a:t>
            </a:r>
            <a:r>
              <a:rPr sz="2200" spc="15" dirty="0">
                <a:solidFill>
                  <a:srgbClr val="003163"/>
                </a:solidFill>
                <a:latin typeface="Times New Roman"/>
                <a:cs typeface="Times New Roman"/>
              </a:rPr>
              <a:t>y </a:t>
            </a:r>
            <a:r>
              <a:rPr sz="2200" spc="10" dirty="0">
                <a:solidFill>
                  <a:srgbClr val="003163"/>
                </a:solidFill>
                <a:latin typeface="Times New Roman"/>
                <a:cs typeface="Times New Roman"/>
              </a:rPr>
              <a:t>la </a:t>
            </a:r>
            <a:r>
              <a:rPr sz="2200" spc="15" dirty="0">
                <a:solidFill>
                  <a:srgbClr val="003163"/>
                </a:solidFill>
                <a:latin typeface="Times New Roman"/>
                <a:cs typeface="Times New Roman"/>
              </a:rPr>
              <a:t>con- </a:t>
            </a:r>
            <a:r>
              <a:rPr sz="2200" spc="-535" dirty="0">
                <a:solidFill>
                  <a:srgbClr val="003163"/>
                </a:solidFill>
                <a:latin typeface="Times New Roman"/>
                <a:cs typeface="Times New Roman"/>
              </a:rPr>
              <a:t> </a:t>
            </a:r>
            <a:r>
              <a:rPr sz="2200" spc="10" dirty="0">
                <a:solidFill>
                  <a:srgbClr val="003163"/>
                </a:solidFill>
                <a:latin typeface="Times New Roman"/>
                <a:cs typeface="Times New Roman"/>
              </a:rPr>
              <a:t>centración </a:t>
            </a:r>
            <a:r>
              <a:rPr sz="2200" spc="15" dirty="0">
                <a:solidFill>
                  <a:srgbClr val="003163"/>
                </a:solidFill>
                <a:latin typeface="Times New Roman"/>
                <a:cs typeface="Times New Roman"/>
              </a:rPr>
              <a:t>de </a:t>
            </a:r>
            <a:r>
              <a:rPr sz="2200" spc="5" dirty="0">
                <a:solidFill>
                  <a:srgbClr val="003163"/>
                </a:solidFill>
                <a:latin typeface="Times New Roman"/>
                <a:cs typeface="Times New Roman"/>
              </a:rPr>
              <a:t>sacarosa </a:t>
            </a:r>
            <a:r>
              <a:rPr sz="2200" spc="10" dirty="0">
                <a:solidFill>
                  <a:srgbClr val="003163"/>
                </a:solidFill>
                <a:latin typeface="Times New Roman"/>
                <a:cs typeface="Times New Roman"/>
              </a:rPr>
              <a:t>influyen </a:t>
            </a:r>
            <a:r>
              <a:rPr sz="2200" spc="15" dirty="0">
                <a:solidFill>
                  <a:srgbClr val="003163"/>
                </a:solidFill>
                <a:latin typeface="Times New Roman"/>
                <a:cs typeface="Times New Roman"/>
              </a:rPr>
              <a:t>en </a:t>
            </a:r>
            <a:r>
              <a:rPr sz="2200" spc="10" dirty="0">
                <a:solidFill>
                  <a:srgbClr val="003163"/>
                </a:solidFill>
                <a:latin typeface="Times New Roman"/>
                <a:cs typeface="Times New Roman"/>
              </a:rPr>
              <a:t>la </a:t>
            </a:r>
            <a:r>
              <a:rPr sz="2200" spc="15" dirty="0">
                <a:solidFill>
                  <a:srgbClr val="003163"/>
                </a:solidFill>
                <a:latin typeface="Times New Roman"/>
                <a:cs typeface="Times New Roman"/>
              </a:rPr>
              <a:t> </a:t>
            </a:r>
            <a:r>
              <a:rPr sz="2200" spc="10" dirty="0">
                <a:solidFill>
                  <a:srgbClr val="003163"/>
                </a:solidFill>
                <a:latin typeface="Times New Roman"/>
                <a:cs typeface="Times New Roman"/>
              </a:rPr>
              <a:t>estabilidad</a:t>
            </a:r>
            <a:r>
              <a:rPr sz="2200" spc="15" dirty="0">
                <a:solidFill>
                  <a:srgbClr val="003163"/>
                </a:solidFill>
                <a:latin typeface="Times New Roman"/>
                <a:cs typeface="Times New Roman"/>
              </a:rPr>
              <a:t> de</a:t>
            </a:r>
            <a:r>
              <a:rPr sz="2200" spc="20" dirty="0">
                <a:solidFill>
                  <a:srgbClr val="003163"/>
                </a:solidFill>
                <a:latin typeface="Times New Roman"/>
                <a:cs typeface="Times New Roman"/>
              </a:rPr>
              <a:t> </a:t>
            </a:r>
            <a:r>
              <a:rPr sz="2200" spc="10" dirty="0">
                <a:solidFill>
                  <a:srgbClr val="003163"/>
                </a:solidFill>
                <a:latin typeface="Times New Roman"/>
                <a:cs typeface="Times New Roman"/>
              </a:rPr>
              <a:t>los</a:t>
            </a:r>
            <a:r>
              <a:rPr sz="2200" spc="15" dirty="0">
                <a:solidFill>
                  <a:srgbClr val="003163"/>
                </a:solidFill>
                <a:latin typeface="Times New Roman"/>
                <a:cs typeface="Times New Roman"/>
              </a:rPr>
              <a:t> </a:t>
            </a:r>
            <a:r>
              <a:rPr sz="2200" spc="10" dirty="0">
                <a:solidFill>
                  <a:srgbClr val="003163"/>
                </a:solidFill>
                <a:latin typeface="Times New Roman"/>
                <a:cs typeface="Times New Roman"/>
              </a:rPr>
              <a:t>probióticos </a:t>
            </a:r>
            <a:r>
              <a:rPr sz="2200" spc="15" dirty="0">
                <a:solidFill>
                  <a:srgbClr val="003163"/>
                </a:solidFill>
                <a:latin typeface="Times New Roman"/>
                <a:cs typeface="Times New Roman"/>
              </a:rPr>
              <a:t> </a:t>
            </a:r>
            <a:r>
              <a:rPr sz="2200" spc="10" dirty="0">
                <a:solidFill>
                  <a:srgbClr val="003163"/>
                </a:solidFill>
                <a:latin typeface="Times New Roman"/>
                <a:cs typeface="Times New Roman"/>
              </a:rPr>
              <a:t>(específicamente </a:t>
            </a:r>
            <a:r>
              <a:rPr sz="2200" i="1" spc="5" dirty="0">
                <a:solidFill>
                  <a:srgbClr val="003163"/>
                </a:solidFill>
                <a:latin typeface="Times New Roman"/>
                <a:cs typeface="Times New Roman"/>
              </a:rPr>
              <a:t>Saccharomyces </a:t>
            </a:r>
            <a:r>
              <a:rPr sz="2200" i="1" spc="15" dirty="0">
                <a:solidFill>
                  <a:srgbClr val="003163"/>
                </a:solidFill>
                <a:latin typeface="Times New Roman"/>
                <a:cs typeface="Times New Roman"/>
              </a:rPr>
              <a:t>bou- </a:t>
            </a:r>
            <a:r>
              <a:rPr sz="2200" i="1" spc="-535" dirty="0">
                <a:solidFill>
                  <a:srgbClr val="003163"/>
                </a:solidFill>
                <a:latin typeface="Times New Roman"/>
                <a:cs typeface="Times New Roman"/>
              </a:rPr>
              <a:t> </a:t>
            </a:r>
            <a:r>
              <a:rPr sz="2200" i="1" spc="-5" dirty="0">
                <a:solidFill>
                  <a:srgbClr val="003163"/>
                </a:solidFill>
                <a:latin typeface="Times New Roman"/>
                <a:cs typeface="Times New Roman"/>
              </a:rPr>
              <a:t>lardii</a:t>
            </a:r>
            <a:r>
              <a:rPr sz="2200" spc="-5" dirty="0">
                <a:solidFill>
                  <a:srgbClr val="003163"/>
                </a:solidFill>
                <a:latin typeface="Times New Roman"/>
                <a:cs typeface="Times New Roman"/>
              </a:rPr>
              <a:t>) </a:t>
            </a:r>
            <a:r>
              <a:rPr sz="2200" spc="10" dirty="0">
                <a:solidFill>
                  <a:srgbClr val="003163"/>
                </a:solidFill>
                <a:latin typeface="Times New Roman"/>
                <a:cs typeface="Times New Roman"/>
              </a:rPr>
              <a:t>durante el </a:t>
            </a:r>
            <a:r>
              <a:rPr sz="2200" spc="15" dirty="0">
                <a:solidFill>
                  <a:srgbClr val="003163"/>
                </a:solidFill>
                <a:latin typeface="Times New Roman"/>
                <a:cs typeface="Times New Roman"/>
              </a:rPr>
              <a:t>proceso de </a:t>
            </a:r>
            <a:r>
              <a:rPr sz="2200" spc="10" dirty="0">
                <a:solidFill>
                  <a:srgbClr val="003163"/>
                </a:solidFill>
                <a:latin typeface="Times New Roman"/>
                <a:cs typeface="Times New Roman"/>
              </a:rPr>
              <a:t>deshidra- </a:t>
            </a:r>
            <a:r>
              <a:rPr sz="2200" spc="-535" dirty="0">
                <a:solidFill>
                  <a:srgbClr val="003163"/>
                </a:solidFill>
                <a:latin typeface="Times New Roman"/>
                <a:cs typeface="Times New Roman"/>
              </a:rPr>
              <a:t> </a:t>
            </a:r>
            <a:r>
              <a:rPr sz="2200" spc="10" dirty="0">
                <a:solidFill>
                  <a:srgbClr val="003163"/>
                </a:solidFill>
                <a:latin typeface="Times New Roman"/>
                <a:cs typeface="Times New Roman"/>
              </a:rPr>
              <a:t>tación osmótica </a:t>
            </a:r>
            <a:r>
              <a:rPr sz="2200" spc="15" dirty="0">
                <a:solidFill>
                  <a:srgbClr val="003163"/>
                </a:solidFill>
                <a:latin typeface="Times New Roman"/>
                <a:cs typeface="Times New Roman"/>
              </a:rPr>
              <a:t>de cubos de manzana </a:t>
            </a:r>
            <a:r>
              <a:rPr sz="2200" spc="20" dirty="0">
                <a:solidFill>
                  <a:srgbClr val="003163"/>
                </a:solidFill>
                <a:latin typeface="Times New Roman"/>
                <a:cs typeface="Times New Roman"/>
              </a:rPr>
              <a:t> </a:t>
            </a:r>
            <a:r>
              <a:rPr sz="2200" spc="15" dirty="0">
                <a:solidFill>
                  <a:srgbClr val="003163"/>
                </a:solidFill>
                <a:latin typeface="Times New Roman"/>
                <a:cs typeface="Times New Roman"/>
              </a:rPr>
              <a:t>(</a:t>
            </a:r>
            <a:r>
              <a:rPr sz="2200" i="1" spc="15" dirty="0">
                <a:solidFill>
                  <a:srgbClr val="003163"/>
                </a:solidFill>
                <a:latin typeface="Times New Roman"/>
                <a:cs typeface="Times New Roman"/>
              </a:rPr>
              <a:t>Malus</a:t>
            </a:r>
            <a:r>
              <a:rPr sz="2200" i="1" spc="20" dirty="0">
                <a:solidFill>
                  <a:srgbClr val="003163"/>
                </a:solidFill>
                <a:latin typeface="Times New Roman"/>
                <a:cs typeface="Times New Roman"/>
              </a:rPr>
              <a:t> </a:t>
            </a:r>
            <a:r>
              <a:rPr sz="2200" i="1" spc="10" dirty="0">
                <a:solidFill>
                  <a:srgbClr val="003163"/>
                </a:solidFill>
                <a:latin typeface="Times New Roman"/>
                <a:cs typeface="Times New Roman"/>
              </a:rPr>
              <a:t>domestica</a:t>
            </a:r>
            <a:r>
              <a:rPr sz="2200" spc="10" dirty="0">
                <a:solidFill>
                  <a:srgbClr val="003163"/>
                </a:solidFill>
                <a:latin typeface="Times New Roman"/>
                <a:cs typeface="Times New Roman"/>
              </a:rPr>
              <a:t>)</a:t>
            </a:r>
            <a:r>
              <a:rPr sz="2200" spc="575" dirty="0">
                <a:solidFill>
                  <a:srgbClr val="003163"/>
                </a:solidFill>
                <a:latin typeface="Times New Roman"/>
                <a:cs typeface="Times New Roman"/>
              </a:rPr>
              <a:t> </a:t>
            </a:r>
            <a:r>
              <a:rPr sz="2200" spc="15" dirty="0">
                <a:solidFill>
                  <a:srgbClr val="003163"/>
                </a:solidFill>
                <a:latin typeface="Times New Roman"/>
                <a:cs typeface="Times New Roman"/>
              </a:rPr>
              <a:t>de</a:t>
            </a:r>
            <a:r>
              <a:rPr sz="2200" spc="20" dirty="0">
                <a:solidFill>
                  <a:srgbClr val="003163"/>
                </a:solidFill>
                <a:latin typeface="Times New Roman"/>
                <a:cs typeface="Times New Roman"/>
              </a:rPr>
              <a:t> </a:t>
            </a:r>
            <a:r>
              <a:rPr sz="2200" spc="10" dirty="0">
                <a:solidFill>
                  <a:srgbClr val="003163"/>
                </a:solidFill>
                <a:latin typeface="Times New Roman"/>
                <a:cs typeface="Times New Roman"/>
              </a:rPr>
              <a:t>la</a:t>
            </a:r>
            <a:r>
              <a:rPr sz="2200" spc="575" dirty="0">
                <a:solidFill>
                  <a:srgbClr val="003163"/>
                </a:solidFill>
                <a:latin typeface="Times New Roman"/>
                <a:cs typeface="Times New Roman"/>
              </a:rPr>
              <a:t> </a:t>
            </a:r>
            <a:r>
              <a:rPr sz="2200" spc="10" dirty="0">
                <a:solidFill>
                  <a:srgbClr val="003163"/>
                </a:solidFill>
                <a:latin typeface="Times New Roman"/>
                <a:cs typeface="Times New Roman"/>
              </a:rPr>
              <a:t>variedad </a:t>
            </a:r>
            <a:r>
              <a:rPr sz="2200" spc="-535" dirty="0">
                <a:solidFill>
                  <a:srgbClr val="003163"/>
                </a:solidFill>
                <a:latin typeface="Times New Roman"/>
                <a:cs typeface="Times New Roman"/>
              </a:rPr>
              <a:t> </a:t>
            </a:r>
            <a:r>
              <a:rPr sz="2200" spc="10" dirty="0">
                <a:solidFill>
                  <a:srgbClr val="003163"/>
                </a:solidFill>
                <a:latin typeface="Times New Roman"/>
                <a:cs typeface="Times New Roman"/>
              </a:rPr>
              <a:t>Granny</a:t>
            </a:r>
            <a:r>
              <a:rPr sz="2200" dirty="0">
                <a:solidFill>
                  <a:srgbClr val="003163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003163"/>
                </a:solidFill>
                <a:latin typeface="Times New Roman"/>
                <a:cs typeface="Times New Roman"/>
              </a:rPr>
              <a:t>Smith.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55294" y="7769201"/>
            <a:ext cx="6285230" cy="6170295"/>
            <a:chOff x="655294" y="7769201"/>
            <a:chExt cx="6285230" cy="617029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1011" y="7781774"/>
              <a:ext cx="6278896" cy="615761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58469" y="7772376"/>
              <a:ext cx="6274435" cy="6153785"/>
            </a:xfrm>
            <a:custGeom>
              <a:avLst/>
              <a:gdLst/>
              <a:ahLst/>
              <a:cxnLst/>
              <a:rect l="l" t="t" r="r" b="b"/>
              <a:pathLst>
                <a:path w="6274434" h="6153784">
                  <a:moveTo>
                    <a:pt x="0" y="6153538"/>
                  </a:moveTo>
                  <a:lnTo>
                    <a:pt x="6273813" y="6153538"/>
                  </a:lnTo>
                  <a:lnTo>
                    <a:pt x="6273813" y="0"/>
                  </a:lnTo>
                  <a:lnTo>
                    <a:pt x="0" y="0"/>
                  </a:lnTo>
                  <a:lnTo>
                    <a:pt x="0" y="6153538"/>
                  </a:lnTo>
                  <a:close/>
                </a:path>
              </a:pathLst>
            </a:custGeom>
            <a:ln w="5910">
              <a:solidFill>
                <a:srgbClr val="C5C5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65332" y="7665111"/>
            <a:ext cx="3023235" cy="9067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1400"/>
              </a:lnSpc>
              <a:spcBef>
                <a:spcPts val="90"/>
              </a:spcBef>
            </a:pPr>
            <a:r>
              <a:rPr sz="2200" b="1" spc="50" dirty="0">
                <a:latin typeface="Arial"/>
                <a:cs typeface="Arial"/>
              </a:rPr>
              <a:t>Materiales </a:t>
            </a:r>
            <a:r>
              <a:rPr sz="2200" b="1" spc="170" dirty="0">
                <a:latin typeface="Arial"/>
                <a:cs typeface="Arial"/>
              </a:rPr>
              <a:t>y </a:t>
            </a:r>
            <a:r>
              <a:rPr sz="2200" b="1" spc="50" dirty="0">
                <a:latin typeface="Arial"/>
                <a:cs typeface="Arial"/>
              </a:rPr>
              <a:t>Métodos </a:t>
            </a:r>
            <a:r>
              <a:rPr sz="2200" b="1" spc="-600" dirty="0">
                <a:latin typeface="Arial"/>
                <a:cs typeface="Arial"/>
              </a:rPr>
              <a:t> </a:t>
            </a:r>
            <a:r>
              <a:rPr sz="2200" b="1" spc="50" dirty="0">
                <a:latin typeface="Arial"/>
                <a:cs typeface="Arial"/>
              </a:rPr>
              <a:t>Materiales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6964" y="14158295"/>
            <a:ext cx="13647989" cy="247650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49020" y="14190386"/>
            <a:ext cx="13345794" cy="192595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400" b="1" spc="5" dirty="0">
                <a:latin typeface="Times New Roman"/>
                <a:cs typeface="Times New Roman"/>
              </a:rPr>
              <a:t>Conclusión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6600"/>
              </a:lnSpc>
              <a:spcBef>
                <a:spcPts val="310"/>
              </a:spcBef>
            </a:pPr>
            <a:r>
              <a:rPr sz="2200" spc="15" dirty="0">
                <a:latin typeface="Times New Roman"/>
                <a:cs typeface="Times New Roman"/>
              </a:rPr>
              <a:t>En </a:t>
            </a:r>
            <a:r>
              <a:rPr sz="2200" spc="10" dirty="0">
                <a:latin typeface="Times New Roman"/>
                <a:cs typeface="Times New Roman"/>
              </a:rPr>
              <a:t>conclusión este estudio </a:t>
            </a:r>
            <a:r>
              <a:rPr sz="2200" spc="15" dirty="0">
                <a:latin typeface="Times New Roman"/>
                <a:cs typeface="Times New Roman"/>
              </a:rPr>
              <a:t>proporcionó </a:t>
            </a:r>
            <a:r>
              <a:rPr sz="2200" spc="10" dirty="0">
                <a:latin typeface="Times New Roman"/>
                <a:cs typeface="Times New Roman"/>
              </a:rPr>
              <a:t>valiosas ideas sobre las condiciones </a:t>
            </a:r>
            <a:r>
              <a:rPr sz="2200" spc="15" dirty="0">
                <a:latin typeface="Times New Roman"/>
                <a:cs typeface="Times New Roman"/>
              </a:rPr>
              <a:t>óptimas </a:t>
            </a:r>
            <a:r>
              <a:rPr sz="2200" spc="10" dirty="0">
                <a:latin typeface="Times New Roman"/>
                <a:cs typeface="Times New Roman"/>
              </a:rPr>
              <a:t>para el crecimiento </a:t>
            </a:r>
            <a:r>
              <a:rPr sz="2200" spc="15" dirty="0">
                <a:latin typeface="Times New Roman"/>
                <a:cs typeface="Times New Roman"/>
              </a:rPr>
              <a:t>y </a:t>
            </a:r>
            <a:r>
              <a:rPr sz="2200" spc="10" dirty="0">
                <a:latin typeface="Times New Roman"/>
                <a:cs typeface="Times New Roman"/>
              </a:rPr>
              <a:t>la </a:t>
            </a:r>
            <a:r>
              <a:rPr sz="2200" spc="5" dirty="0">
                <a:latin typeface="Times New Roman"/>
                <a:cs typeface="Times New Roman"/>
              </a:rPr>
              <a:t>supervi-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Times New Roman"/>
                <a:cs typeface="Times New Roman"/>
              </a:rPr>
              <a:t>vencia </a:t>
            </a:r>
            <a:r>
              <a:rPr sz="2200" spc="15" dirty="0">
                <a:latin typeface="Times New Roman"/>
                <a:cs typeface="Times New Roman"/>
              </a:rPr>
              <a:t>de </a:t>
            </a:r>
            <a:r>
              <a:rPr sz="2200" spc="10" dirty="0">
                <a:latin typeface="Times New Roman"/>
                <a:cs typeface="Times New Roman"/>
              </a:rPr>
              <a:t>S. boulardii durante la deshidratación osmótica. Estos descubrimientos tienen importantes implicaciones 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Times New Roman"/>
                <a:cs typeface="Times New Roman"/>
              </a:rPr>
              <a:t>para la </a:t>
            </a:r>
            <a:r>
              <a:rPr sz="2200" spc="15" dirty="0">
                <a:latin typeface="Times New Roman"/>
                <a:cs typeface="Times New Roman"/>
              </a:rPr>
              <a:t>producción y </a:t>
            </a:r>
            <a:r>
              <a:rPr sz="2200" spc="10" dirty="0">
                <a:latin typeface="Times New Roman"/>
                <a:cs typeface="Times New Roman"/>
              </a:rPr>
              <a:t>aplicación </a:t>
            </a:r>
            <a:r>
              <a:rPr sz="2200" spc="15" dirty="0">
                <a:latin typeface="Times New Roman"/>
                <a:cs typeface="Times New Roman"/>
              </a:rPr>
              <a:t>de </a:t>
            </a:r>
            <a:r>
              <a:rPr sz="2200" spc="10" dirty="0">
                <a:latin typeface="Times New Roman"/>
                <a:cs typeface="Times New Roman"/>
              </a:rPr>
              <a:t>S. boulardii </a:t>
            </a:r>
            <a:r>
              <a:rPr sz="2200" spc="15" dirty="0">
                <a:latin typeface="Times New Roman"/>
                <a:cs typeface="Times New Roman"/>
              </a:rPr>
              <a:t>en </a:t>
            </a:r>
            <a:r>
              <a:rPr sz="2200" spc="10" dirty="0">
                <a:latin typeface="Times New Roman"/>
                <a:cs typeface="Times New Roman"/>
              </a:rPr>
              <a:t>el </a:t>
            </a:r>
            <a:r>
              <a:rPr sz="2200" spc="15" dirty="0">
                <a:latin typeface="Times New Roman"/>
                <a:cs typeface="Times New Roman"/>
              </a:rPr>
              <a:t>procesamiento de cubos de manzana y abren </a:t>
            </a:r>
            <a:r>
              <a:rPr sz="2200" spc="10" dirty="0">
                <a:latin typeface="Times New Roman"/>
                <a:cs typeface="Times New Roman"/>
              </a:rPr>
              <a:t>el </a:t>
            </a:r>
            <a:r>
              <a:rPr sz="2200" spc="15" dirty="0">
                <a:latin typeface="Times New Roman"/>
                <a:cs typeface="Times New Roman"/>
              </a:rPr>
              <a:t>camino </a:t>
            </a:r>
            <a:r>
              <a:rPr sz="2200" spc="10" dirty="0">
                <a:latin typeface="Times New Roman"/>
                <a:cs typeface="Times New Roman"/>
              </a:rPr>
              <a:t>para fu- 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Times New Roman"/>
                <a:cs typeface="Times New Roman"/>
              </a:rPr>
              <a:t>turas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Times New Roman"/>
                <a:cs typeface="Times New Roman"/>
              </a:rPr>
              <a:t>investigaciones </a:t>
            </a:r>
            <a:r>
              <a:rPr sz="2200" spc="5" dirty="0">
                <a:latin typeface="Times New Roman"/>
                <a:cs typeface="Times New Roman"/>
              </a:rPr>
              <a:t>sobre </a:t>
            </a:r>
            <a:r>
              <a:rPr sz="2200" spc="10" dirty="0">
                <a:latin typeface="Times New Roman"/>
                <a:cs typeface="Times New Roman"/>
              </a:rPr>
              <a:t>las variables ambientales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15" dirty="0">
                <a:latin typeface="Times New Roman"/>
                <a:cs typeface="Times New Roman"/>
              </a:rPr>
              <a:t>que</a:t>
            </a:r>
            <a:r>
              <a:rPr sz="2200" spc="10" dirty="0">
                <a:latin typeface="Times New Roman"/>
                <a:cs typeface="Times New Roman"/>
              </a:rPr>
              <a:t> afectan la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Times New Roman"/>
                <a:cs typeface="Times New Roman"/>
              </a:rPr>
              <a:t>cinética microbiana.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44900" y="212771"/>
            <a:ext cx="12697460" cy="29845"/>
          </a:xfrm>
          <a:custGeom>
            <a:avLst/>
            <a:gdLst/>
            <a:ahLst/>
            <a:cxnLst/>
            <a:rect l="l" t="t" r="r" b="b"/>
            <a:pathLst>
              <a:path w="12697460" h="29845">
                <a:moveTo>
                  <a:pt x="0" y="0"/>
                </a:moveTo>
                <a:lnTo>
                  <a:pt x="12697040" y="29669"/>
                </a:lnTo>
              </a:path>
            </a:pathLst>
          </a:custGeom>
          <a:ln w="2659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52566" y="4205264"/>
            <a:ext cx="2183765" cy="811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7200"/>
              </a:lnSpc>
              <a:spcBef>
                <a:spcPts val="90"/>
              </a:spcBef>
            </a:pPr>
            <a:r>
              <a:rPr sz="2200" b="1" spc="-280" dirty="0">
                <a:latin typeface="Trebuchet MS"/>
                <a:cs typeface="Trebuchet MS"/>
              </a:rPr>
              <a:t>L</a:t>
            </a:r>
            <a:r>
              <a:rPr sz="2200" b="1" spc="-170" dirty="0">
                <a:latin typeface="Trebuchet MS"/>
                <a:cs typeface="Trebuchet MS"/>
              </a:rPr>
              <a:t>os</a:t>
            </a:r>
            <a:r>
              <a:rPr sz="2200" b="1" spc="10" dirty="0">
                <a:latin typeface="Trebuchet MS"/>
                <a:cs typeface="Trebuchet MS"/>
              </a:rPr>
              <a:t> </a:t>
            </a:r>
            <a:r>
              <a:rPr sz="2200" b="1" spc="-95" dirty="0">
                <a:latin typeface="Trebuchet MS"/>
                <a:cs typeface="Trebuchet MS"/>
              </a:rPr>
              <a:t>p</a:t>
            </a:r>
            <a:r>
              <a:rPr sz="2200" b="1" spc="-120" dirty="0">
                <a:latin typeface="Trebuchet MS"/>
                <a:cs typeface="Trebuchet MS"/>
              </a:rPr>
              <a:t>rob</a:t>
            </a:r>
            <a:r>
              <a:rPr sz="2200" b="1" spc="-55" dirty="0">
                <a:latin typeface="Trebuchet MS"/>
                <a:cs typeface="Trebuchet MS"/>
              </a:rPr>
              <a:t>l</a:t>
            </a:r>
            <a:r>
              <a:rPr sz="2200" b="1" spc="-135" dirty="0">
                <a:latin typeface="Trebuchet MS"/>
                <a:cs typeface="Trebuchet MS"/>
              </a:rPr>
              <a:t>emas  </a:t>
            </a:r>
            <a:r>
              <a:rPr sz="2200" b="1" spc="-60" dirty="0">
                <a:latin typeface="Trebuchet MS"/>
                <a:cs typeface="Trebuchet MS"/>
              </a:rPr>
              <a:t>Gast</a:t>
            </a:r>
            <a:r>
              <a:rPr sz="2200" b="1" spc="-95" dirty="0">
                <a:latin typeface="Trebuchet MS"/>
                <a:cs typeface="Trebuchet MS"/>
              </a:rPr>
              <a:t>r</a:t>
            </a:r>
            <a:r>
              <a:rPr sz="2200" b="1" spc="-135" dirty="0">
                <a:latin typeface="Trebuchet MS"/>
                <a:cs typeface="Trebuchet MS"/>
              </a:rPr>
              <a:t>oi</a:t>
            </a:r>
            <a:r>
              <a:rPr sz="2200" b="1" spc="35" dirty="0">
                <a:latin typeface="Trebuchet MS"/>
                <a:cs typeface="Trebuchet MS"/>
              </a:rPr>
              <a:t>n</a:t>
            </a:r>
            <a:r>
              <a:rPr sz="2200" b="1" spc="-5" dirty="0">
                <a:latin typeface="Trebuchet MS"/>
                <a:cs typeface="Trebuchet MS"/>
              </a:rPr>
              <a:t>t</a:t>
            </a:r>
            <a:r>
              <a:rPr sz="2200" b="1" spc="-80" dirty="0">
                <a:latin typeface="Trebuchet MS"/>
                <a:cs typeface="Trebuchet MS"/>
              </a:rPr>
              <a:t>estinal</a:t>
            </a:r>
            <a:r>
              <a:rPr sz="2200" b="1" spc="-245" dirty="0">
                <a:latin typeface="Trebuchet MS"/>
                <a:cs typeface="Trebuchet MS"/>
              </a:rPr>
              <a:t>es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2689" y="3722797"/>
            <a:ext cx="8493760" cy="541020"/>
          </a:xfrm>
          <a:prstGeom prst="rect">
            <a:avLst/>
          </a:prstGeom>
          <a:solidFill>
            <a:srgbClr val="003163"/>
          </a:solidFill>
        </p:spPr>
        <p:txBody>
          <a:bodyPr vert="horz" wrap="square" lIns="0" tIns="0" rIns="0" bIns="0" rtlCol="0">
            <a:spAutoFit/>
          </a:bodyPr>
          <a:lstStyle/>
          <a:p>
            <a:pPr marL="27940">
              <a:lnSpc>
                <a:spcPts val="2305"/>
              </a:lnSpc>
            </a:pPr>
            <a:r>
              <a:rPr sz="2200" b="1" spc="-35" dirty="0">
                <a:solidFill>
                  <a:srgbClr val="FFDA66"/>
                </a:solidFill>
                <a:latin typeface="Arial"/>
                <a:cs typeface="Arial"/>
              </a:rPr>
              <a:t>Introducción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16242" y="5376507"/>
            <a:ext cx="2794225" cy="105127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698158" y="5285613"/>
            <a:ext cx="941705" cy="3663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00" b="1" spc="-90" dirty="0">
                <a:solidFill>
                  <a:srgbClr val="003163"/>
                </a:solidFill>
                <a:latin typeface="Trebuchet MS"/>
                <a:cs typeface="Trebuchet MS"/>
              </a:rPr>
              <a:t>Ayud</a:t>
            </a:r>
            <a:r>
              <a:rPr sz="2200" b="1" spc="-75" dirty="0">
                <a:solidFill>
                  <a:srgbClr val="003163"/>
                </a:solidFill>
                <a:latin typeface="Trebuchet MS"/>
                <a:cs typeface="Trebuchet MS"/>
              </a:rPr>
              <a:t>a</a:t>
            </a:r>
            <a:r>
              <a:rPr sz="2200" b="1" spc="10" dirty="0">
                <a:solidFill>
                  <a:srgbClr val="003163"/>
                </a:solidFill>
                <a:latin typeface="Trebuchet MS"/>
                <a:cs typeface="Trebuchet MS"/>
              </a:rPr>
              <a:t>n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67866" y="4369808"/>
            <a:ext cx="1532255" cy="5492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85"/>
              </a:spcBef>
            </a:pPr>
            <a:r>
              <a:rPr sz="1650" b="1" spc="-50" dirty="0">
                <a:solidFill>
                  <a:srgbClr val="4D1833"/>
                </a:solidFill>
                <a:latin typeface="Trebuchet MS"/>
                <a:cs typeface="Trebuchet MS"/>
              </a:rPr>
              <a:t>R</a:t>
            </a:r>
            <a:r>
              <a:rPr sz="1650" b="1" spc="-180" dirty="0">
                <a:solidFill>
                  <a:srgbClr val="4D1833"/>
                </a:solidFill>
                <a:latin typeface="Trebuchet MS"/>
                <a:cs typeface="Trebuchet MS"/>
              </a:rPr>
              <a:t>ep</a:t>
            </a:r>
            <a:r>
              <a:rPr sz="1650" b="1" spc="-95" dirty="0">
                <a:solidFill>
                  <a:srgbClr val="4D1833"/>
                </a:solidFill>
                <a:latin typeface="Trebuchet MS"/>
                <a:cs typeface="Trebuchet MS"/>
              </a:rPr>
              <a:t>onen</a:t>
            </a:r>
            <a:r>
              <a:rPr sz="1650" b="1" spc="5" dirty="0">
                <a:solidFill>
                  <a:srgbClr val="4D1833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4D1833"/>
                </a:solidFill>
                <a:latin typeface="Trebuchet MS"/>
                <a:cs typeface="Trebuchet MS"/>
              </a:rPr>
              <a:t>la</a:t>
            </a:r>
            <a:r>
              <a:rPr sz="1650" b="1" spc="10" dirty="0">
                <a:solidFill>
                  <a:srgbClr val="4D1833"/>
                </a:solidFill>
                <a:latin typeface="Trebuchet MS"/>
                <a:cs typeface="Trebuchet MS"/>
              </a:rPr>
              <a:t> </a:t>
            </a:r>
            <a:r>
              <a:rPr sz="1650" b="1" spc="-20" dirty="0">
                <a:solidFill>
                  <a:srgbClr val="4D1833"/>
                </a:solidFill>
                <a:latin typeface="Trebuchet MS"/>
                <a:cs typeface="Trebuchet MS"/>
              </a:rPr>
              <a:t>flo</a:t>
            </a:r>
            <a:r>
              <a:rPr sz="1650" b="1" spc="-60" dirty="0">
                <a:solidFill>
                  <a:srgbClr val="4D1833"/>
                </a:solidFill>
                <a:latin typeface="Trebuchet MS"/>
                <a:cs typeface="Trebuchet MS"/>
              </a:rPr>
              <a:t>r</a:t>
            </a:r>
            <a:r>
              <a:rPr sz="1650" b="1" dirty="0">
                <a:solidFill>
                  <a:srgbClr val="4D1833"/>
                </a:solidFill>
                <a:latin typeface="Trebuchet MS"/>
                <a:cs typeface="Trebuchet MS"/>
              </a:rPr>
              <a:t>a  </a:t>
            </a:r>
            <a:r>
              <a:rPr sz="1650" b="1" spc="-30" dirty="0">
                <a:solidFill>
                  <a:srgbClr val="4D1833"/>
                </a:solidFill>
                <a:latin typeface="Trebuchet MS"/>
                <a:cs typeface="Trebuchet MS"/>
              </a:rPr>
              <a:t>Intestinal</a:t>
            </a:r>
            <a:endParaRPr sz="165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172483" y="4962488"/>
            <a:ext cx="523875" cy="1922145"/>
            <a:chOff x="5172483" y="4962488"/>
            <a:chExt cx="523875" cy="1922145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72483" y="4962488"/>
              <a:ext cx="436477" cy="48541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36491" y="6379371"/>
              <a:ext cx="459587" cy="504801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4643042" y="6840265"/>
            <a:ext cx="1689735" cy="561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600"/>
              </a:lnSpc>
              <a:spcBef>
                <a:spcPts val="95"/>
              </a:spcBef>
            </a:pPr>
            <a:r>
              <a:rPr sz="1650" b="1" spc="-95" dirty="0">
                <a:solidFill>
                  <a:srgbClr val="003617"/>
                </a:solidFill>
                <a:latin typeface="Trebuchet MS"/>
                <a:cs typeface="Trebuchet MS"/>
              </a:rPr>
              <a:t>Generan</a:t>
            </a:r>
            <a:r>
              <a:rPr sz="1650" b="1" spc="-20" dirty="0">
                <a:solidFill>
                  <a:srgbClr val="003617"/>
                </a:solidFill>
                <a:latin typeface="Trebuchet MS"/>
                <a:cs typeface="Trebuchet MS"/>
              </a:rPr>
              <a:t> </a:t>
            </a:r>
            <a:r>
              <a:rPr sz="1650" b="1" spc="-125" dirty="0">
                <a:solidFill>
                  <a:srgbClr val="003617"/>
                </a:solidFill>
                <a:latin typeface="Trebuchet MS"/>
                <a:cs typeface="Trebuchet MS"/>
              </a:rPr>
              <a:t>EFECTOS </a:t>
            </a:r>
            <a:r>
              <a:rPr sz="1650" b="1" spc="-120" dirty="0">
                <a:solidFill>
                  <a:srgbClr val="003617"/>
                </a:solidFill>
                <a:latin typeface="Trebuchet MS"/>
                <a:cs typeface="Trebuchet MS"/>
              </a:rPr>
              <a:t> </a:t>
            </a:r>
            <a:r>
              <a:rPr sz="1650" b="1" spc="65" dirty="0">
                <a:solidFill>
                  <a:srgbClr val="003617"/>
                </a:solidFill>
                <a:latin typeface="Trebuchet MS"/>
                <a:cs typeface="Trebuchet MS"/>
              </a:rPr>
              <a:t>f</a:t>
            </a:r>
            <a:r>
              <a:rPr sz="1650" b="1" spc="5" dirty="0">
                <a:solidFill>
                  <a:srgbClr val="003617"/>
                </a:solidFill>
                <a:latin typeface="Trebuchet MS"/>
                <a:cs typeface="Trebuchet MS"/>
              </a:rPr>
              <a:t>a</a:t>
            </a:r>
            <a:r>
              <a:rPr sz="1650" b="1" spc="-75" dirty="0">
                <a:solidFill>
                  <a:srgbClr val="003617"/>
                </a:solidFill>
                <a:latin typeface="Trebuchet MS"/>
                <a:cs typeface="Trebuchet MS"/>
              </a:rPr>
              <a:t>rmaco</a:t>
            </a:r>
            <a:r>
              <a:rPr sz="1650" b="1" spc="-65" dirty="0">
                <a:solidFill>
                  <a:srgbClr val="003617"/>
                </a:solidFill>
                <a:latin typeface="Trebuchet MS"/>
                <a:cs typeface="Trebuchet MS"/>
              </a:rPr>
              <a:t>dinámicos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79216" y="5161496"/>
            <a:ext cx="2393950" cy="836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5080">
              <a:lnSpc>
                <a:spcPct val="100000"/>
              </a:lnSpc>
              <a:spcBef>
                <a:spcPts val="125"/>
              </a:spcBef>
            </a:pPr>
            <a:r>
              <a:rPr sz="1650" b="1" spc="-45" dirty="0">
                <a:solidFill>
                  <a:srgbClr val="C00000"/>
                </a:solidFill>
                <a:latin typeface="Trebuchet MS"/>
                <a:cs typeface="Trebuchet MS"/>
              </a:rPr>
              <a:t>Sin</a:t>
            </a:r>
            <a:r>
              <a:rPr sz="1650" b="1" spc="-6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50" b="1" spc="-95" dirty="0">
                <a:solidFill>
                  <a:srgbClr val="C00000"/>
                </a:solidFill>
                <a:latin typeface="Trebuchet MS"/>
                <a:cs typeface="Trebuchet MS"/>
              </a:rPr>
              <a:t>embargo</a:t>
            </a:r>
            <a:endParaRPr sz="1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735"/>
              </a:spcBef>
            </a:pPr>
            <a:r>
              <a:rPr sz="2200" b="1" spc="-114" dirty="0">
                <a:solidFill>
                  <a:srgbClr val="C00000"/>
                </a:solidFill>
                <a:latin typeface="Trebuchet MS"/>
                <a:cs typeface="Trebuchet MS"/>
              </a:rPr>
              <a:t>Probioticos</a:t>
            </a:r>
            <a:endParaRPr sz="2200">
              <a:latin typeface="Trebuchet MS"/>
              <a:cs typeface="Trebuchet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93530" y="4707070"/>
            <a:ext cx="8926195" cy="2616200"/>
            <a:chOff x="493530" y="4707070"/>
            <a:chExt cx="8926195" cy="2616200"/>
          </a:xfrm>
        </p:grpSpPr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3530" y="5141335"/>
              <a:ext cx="3200738" cy="173296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29285" y="4707070"/>
              <a:ext cx="759123" cy="14795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68785" y="4959356"/>
              <a:ext cx="1150622" cy="89352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53152" y="6356203"/>
              <a:ext cx="1515999" cy="966456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550795" y="8708041"/>
            <a:ext cx="3346450" cy="3401060"/>
            <a:chOff x="550795" y="8708041"/>
            <a:chExt cx="3346450" cy="3401060"/>
          </a:xfrm>
        </p:grpSpPr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0197" y="8708041"/>
              <a:ext cx="1114628" cy="157078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0795" y="10587289"/>
              <a:ext cx="1521791" cy="152179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72462" y="10484509"/>
              <a:ext cx="1453054" cy="145305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63188" y="9089435"/>
              <a:ext cx="1433727" cy="1189394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1828603" y="9876639"/>
            <a:ext cx="467359" cy="1089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950" b="1" spc="15" dirty="0">
                <a:solidFill>
                  <a:srgbClr val="4D1833"/>
                </a:solidFill>
                <a:latin typeface="Calibri"/>
                <a:cs typeface="Calibri"/>
              </a:rPr>
              <a:t>+</a:t>
            </a:r>
            <a:endParaRPr sz="695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24925" y="11823502"/>
            <a:ext cx="1965325" cy="197866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97155" algn="ctr">
              <a:lnSpc>
                <a:spcPct val="100000"/>
              </a:lnSpc>
              <a:spcBef>
                <a:spcPts val="860"/>
              </a:spcBef>
            </a:pPr>
            <a:r>
              <a:rPr sz="6950" b="1" spc="15" dirty="0">
                <a:solidFill>
                  <a:srgbClr val="4D1833"/>
                </a:solidFill>
                <a:latin typeface="Calibri"/>
                <a:cs typeface="Calibri"/>
              </a:rPr>
              <a:t>=</a:t>
            </a:r>
            <a:endParaRPr sz="6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2200" b="1" spc="-110" dirty="0">
                <a:solidFill>
                  <a:srgbClr val="C00000"/>
                </a:solidFill>
                <a:latin typeface="Trebuchet MS"/>
                <a:cs typeface="Trebuchet MS"/>
              </a:rPr>
              <a:t>Fruta</a:t>
            </a:r>
            <a:r>
              <a:rPr sz="2200" b="1" spc="-4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200" b="1" spc="-95" dirty="0">
                <a:solidFill>
                  <a:srgbClr val="C00000"/>
                </a:solidFill>
                <a:latin typeface="Trebuchet MS"/>
                <a:cs typeface="Trebuchet MS"/>
              </a:rPr>
              <a:t>probiótica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200" b="1" spc="-55" dirty="0">
                <a:solidFill>
                  <a:srgbClr val="C00000"/>
                </a:solidFill>
                <a:latin typeface="Trebuchet MS"/>
                <a:cs typeface="Trebuchet MS"/>
              </a:rPr>
              <a:t>deshidratada</a:t>
            </a:r>
            <a:endParaRPr sz="220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461671" y="7772376"/>
            <a:ext cx="6518275" cy="6058535"/>
            <a:chOff x="7461671" y="7772376"/>
            <a:chExt cx="6518275" cy="6058535"/>
          </a:xfrm>
        </p:grpSpPr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464035" y="7781774"/>
              <a:ext cx="6515782" cy="604910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461671" y="7772376"/>
              <a:ext cx="6509384" cy="6045200"/>
            </a:xfrm>
            <a:custGeom>
              <a:avLst/>
              <a:gdLst/>
              <a:ahLst/>
              <a:cxnLst/>
              <a:rect l="l" t="t" r="r" b="b"/>
              <a:pathLst>
                <a:path w="6509384" h="6045200">
                  <a:moveTo>
                    <a:pt x="6509340" y="0"/>
                  </a:moveTo>
                  <a:lnTo>
                    <a:pt x="0" y="0"/>
                  </a:lnTo>
                  <a:lnTo>
                    <a:pt x="0" y="6044965"/>
                  </a:lnTo>
                  <a:lnTo>
                    <a:pt x="6509340" y="6044965"/>
                  </a:lnTo>
                  <a:lnTo>
                    <a:pt x="6509340" y="0"/>
                  </a:lnTo>
                  <a:close/>
                </a:path>
              </a:pathLst>
            </a:custGeom>
            <a:solidFill>
              <a:srgbClr val="9CB9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461671" y="7772376"/>
            <a:ext cx="6509384" cy="6045200"/>
          </a:xfrm>
          <a:prstGeom prst="rect">
            <a:avLst/>
          </a:prstGeom>
          <a:ln w="5910">
            <a:solidFill>
              <a:srgbClr val="C5C5C5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75"/>
              </a:spcBef>
            </a:pPr>
            <a:r>
              <a:rPr sz="2200" b="1" spc="15" dirty="0">
                <a:latin typeface="Arial"/>
                <a:cs typeface="Arial"/>
              </a:rPr>
              <a:t>Resultados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8253478" y="8325170"/>
            <a:ext cx="4852035" cy="5118735"/>
            <a:chOff x="8253478" y="8325170"/>
            <a:chExt cx="4852035" cy="5118735"/>
          </a:xfrm>
        </p:grpSpPr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253478" y="8325170"/>
              <a:ext cx="2230794" cy="195365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949238" y="8325170"/>
              <a:ext cx="2155733" cy="196287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023298" y="11143451"/>
              <a:ext cx="3263328" cy="2299944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44521" y="16771011"/>
            <a:ext cx="13647829" cy="3073400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625615" y="16793909"/>
            <a:ext cx="13287375" cy="2837180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80"/>
              </a:spcBef>
            </a:pPr>
            <a:r>
              <a:rPr sz="2200" b="1" spc="-5" dirty="0">
                <a:latin typeface="Calibri"/>
                <a:cs typeface="Calibri"/>
              </a:rPr>
              <a:t>Referencias</a:t>
            </a:r>
            <a:endParaRPr sz="22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890"/>
              </a:spcBef>
            </a:pPr>
            <a:r>
              <a:rPr sz="1650" dirty="0">
                <a:latin typeface="Calibri"/>
                <a:cs typeface="Calibri"/>
              </a:rPr>
              <a:t>AOAC.</a:t>
            </a:r>
            <a:r>
              <a:rPr sz="1650" spc="10" dirty="0">
                <a:latin typeface="Calibri"/>
                <a:cs typeface="Calibri"/>
              </a:rPr>
              <a:t> </a:t>
            </a:r>
            <a:r>
              <a:rPr sz="1650" spc="5" dirty="0">
                <a:latin typeface="Calibri"/>
                <a:cs typeface="Calibri"/>
              </a:rPr>
              <a:t>(2005).</a:t>
            </a:r>
            <a:r>
              <a:rPr sz="1650" spc="15" dirty="0">
                <a:latin typeface="Calibri"/>
                <a:cs typeface="Calibri"/>
              </a:rPr>
              <a:t> </a:t>
            </a:r>
            <a:r>
              <a:rPr sz="1650" spc="-5" dirty="0">
                <a:latin typeface="Calibri"/>
                <a:cs typeface="Calibri"/>
              </a:rPr>
              <a:t>Official</a:t>
            </a:r>
            <a:r>
              <a:rPr sz="1650" spc="15" dirty="0">
                <a:latin typeface="Calibri"/>
                <a:cs typeface="Calibri"/>
              </a:rPr>
              <a:t> </a:t>
            </a:r>
            <a:r>
              <a:rPr sz="1650" spc="10" dirty="0">
                <a:latin typeface="Calibri"/>
                <a:cs typeface="Calibri"/>
              </a:rPr>
              <a:t>methods</a:t>
            </a:r>
            <a:r>
              <a:rPr sz="1650" spc="15" dirty="0">
                <a:latin typeface="Calibri"/>
                <a:cs typeface="Calibri"/>
              </a:rPr>
              <a:t> </a:t>
            </a:r>
            <a:r>
              <a:rPr sz="1650" spc="5" dirty="0">
                <a:latin typeface="Calibri"/>
                <a:cs typeface="Calibri"/>
              </a:rPr>
              <a:t>of</a:t>
            </a:r>
            <a:r>
              <a:rPr sz="1650" spc="1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analysis.</a:t>
            </a:r>
            <a:r>
              <a:rPr sz="1650" spc="20" dirty="0">
                <a:latin typeface="Calibri"/>
                <a:cs typeface="Calibri"/>
              </a:rPr>
              <a:t> </a:t>
            </a:r>
            <a:r>
              <a:rPr sz="1650" spc="5" dirty="0">
                <a:latin typeface="Calibri"/>
                <a:cs typeface="Calibri"/>
              </a:rPr>
              <a:t>Association</a:t>
            </a:r>
            <a:r>
              <a:rPr sz="1650" spc="15" dirty="0">
                <a:latin typeface="Calibri"/>
                <a:cs typeface="Calibri"/>
              </a:rPr>
              <a:t> </a:t>
            </a:r>
            <a:r>
              <a:rPr sz="1650" spc="5" dirty="0">
                <a:latin typeface="Calibri"/>
                <a:cs typeface="Calibri"/>
              </a:rPr>
              <a:t>of</a:t>
            </a:r>
            <a:r>
              <a:rPr sz="1650" spc="15" dirty="0">
                <a:latin typeface="Calibri"/>
                <a:cs typeface="Calibri"/>
              </a:rPr>
              <a:t> </a:t>
            </a:r>
            <a:r>
              <a:rPr sz="1650" spc="-5" dirty="0">
                <a:latin typeface="Calibri"/>
                <a:cs typeface="Calibri"/>
              </a:rPr>
              <a:t>Official</a:t>
            </a:r>
            <a:r>
              <a:rPr sz="1650" spc="15" dirty="0">
                <a:latin typeface="Calibri"/>
                <a:cs typeface="Calibri"/>
              </a:rPr>
              <a:t> </a:t>
            </a:r>
            <a:r>
              <a:rPr sz="1650" spc="5" dirty="0">
                <a:latin typeface="Calibri"/>
                <a:cs typeface="Calibri"/>
              </a:rPr>
              <a:t>Analytical</a:t>
            </a:r>
            <a:r>
              <a:rPr sz="1650" spc="15" dirty="0">
                <a:latin typeface="Calibri"/>
                <a:cs typeface="Calibri"/>
              </a:rPr>
              <a:t> </a:t>
            </a:r>
            <a:r>
              <a:rPr sz="1650" spc="-5" dirty="0">
                <a:latin typeface="Calibri"/>
                <a:cs typeface="Calibri"/>
              </a:rPr>
              <a:t>Chemistry.</a:t>
            </a:r>
            <a:r>
              <a:rPr sz="1650" spc="1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E.U.A.</a:t>
            </a:r>
            <a:r>
              <a:rPr sz="1650" spc="10" dirty="0">
                <a:latin typeface="Calibri"/>
                <a:cs typeface="Calibri"/>
              </a:rPr>
              <a:t> </a:t>
            </a:r>
            <a:r>
              <a:rPr sz="1650" spc="5" dirty="0">
                <a:latin typeface="Calibri"/>
                <a:cs typeface="Calibri"/>
              </a:rPr>
              <a:t>Gaithersburg,</a:t>
            </a:r>
            <a:r>
              <a:rPr sz="1650" spc="15" dirty="0">
                <a:latin typeface="Calibri"/>
                <a:cs typeface="Calibri"/>
              </a:rPr>
              <a:t> </a:t>
            </a:r>
            <a:r>
              <a:rPr sz="1650" spc="-5" dirty="0">
                <a:latin typeface="Calibri"/>
                <a:cs typeface="Calibri"/>
              </a:rPr>
              <a:t>MD,</a:t>
            </a:r>
            <a:r>
              <a:rPr sz="1650" spc="15" dirty="0">
                <a:latin typeface="Calibri"/>
                <a:cs typeface="Calibri"/>
              </a:rPr>
              <a:t> </a:t>
            </a:r>
            <a:r>
              <a:rPr sz="1650" spc="5" dirty="0">
                <a:latin typeface="Calibri"/>
                <a:cs typeface="Calibri"/>
              </a:rPr>
              <a:t>USA.</a:t>
            </a:r>
            <a:r>
              <a:rPr sz="1650" spc="10" dirty="0">
                <a:latin typeface="Calibri"/>
                <a:cs typeface="Calibri"/>
              </a:rPr>
              <a:t> Methods</a:t>
            </a:r>
            <a:r>
              <a:rPr sz="1650" spc="15" dirty="0">
                <a:latin typeface="Calibri"/>
                <a:cs typeface="Calibri"/>
              </a:rPr>
              <a:t> </a:t>
            </a:r>
            <a:r>
              <a:rPr sz="1650" spc="10" dirty="0">
                <a:latin typeface="Calibri"/>
                <a:cs typeface="Calibri"/>
              </a:rPr>
              <a:t>931.12</a:t>
            </a:r>
            <a:endParaRPr sz="1650">
              <a:latin typeface="Calibri"/>
              <a:cs typeface="Calibri"/>
            </a:endParaRPr>
          </a:p>
          <a:p>
            <a:pPr marL="179705" marR="5080" indent="-167640" algn="just">
              <a:lnSpc>
                <a:spcPct val="122800"/>
              </a:lnSpc>
              <a:spcBef>
                <a:spcPts val="285"/>
              </a:spcBef>
            </a:pPr>
            <a:r>
              <a:rPr sz="1650" spc="-25" dirty="0">
                <a:latin typeface="Calibri"/>
                <a:cs typeface="Calibri"/>
              </a:rPr>
              <a:t>Al-Tayyar, </a:t>
            </a:r>
            <a:r>
              <a:rPr sz="1650" spc="10" dirty="0">
                <a:latin typeface="Calibri"/>
                <a:cs typeface="Calibri"/>
              </a:rPr>
              <a:t>N. </a:t>
            </a:r>
            <a:r>
              <a:rPr sz="1650" spc="5" dirty="0">
                <a:latin typeface="Calibri"/>
                <a:cs typeface="Calibri"/>
              </a:rPr>
              <a:t>A., </a:t>
            </a:r>
            <a:r>
              <a:rPr sz="1650" spc="-25" dirty="0">
                <a:latin typeface="Calibri"/>
                <a:cs typeface="Calibri"/>
              </a:rPr>
              <a:t>Youssef, </a:t>
            </a:r>
            <a:r>
              <a:rPr sz="1650" spc="15" dirty="0">
                <a:latin typeface="Calibri"/>
                <a:cs typeface="Calibri"/>
              </a:rPr>
              <a:t>A. </a:t>
            </a:r>
            <a:r>
              <a:rPr sz="1650" spc="10" dirty="0">
                <a:latin typeface="Calibri"/>
                <a:cs typeface="Calibri"/>
              </a:rPr>
              <a:t>M., </a:t>
            </a:r>
            <a:r>
              <a:rPr sz="1650" spc="15" dirty="0">
                <a:latin typeface="Calibri"/>
                <a:cs typeface="Calibri"/>
              </a:rPr>
              <a:t>&amp; </a:t>
            </a:r>
            <a:r>
              <a:rPr sz="1650" spc="5" dirty="0">
                <a:latin typeface="Calibri"/>
                <a:cs typeface="Calibri"/>
              </a:rPr>
              <a:t>Al-Hindi, </a:t>
            </a:r>
            <a:r>
              <a:rPr sz="1650" spc="10" dirty="0">
                <a:latin typeface="Calibri"/>
                <a:cs typeface="Calibri"/>
              </a:rPr>
              <a:t>R. R. </a:t>
            </a:r>
            <a:r>
              <a:rPr sz="1650" spc="5" dirty="0">
                <a:latin typeface="Calibri"/>
                <a:cs typeface="Calibri"/>
              </a:rPr>
              <a:t>(2020). </a:t>
            </a:r>
            <a:r>
              <a:rPr sz="1650" dirty="0">
                <a:latin typeface="Calibri"/>
                <a:cs typeface="Calibri"/>
              </a:rPr>
              <a:t>Edible coatings </a:t>
            </a:r>
            <a:r>
              <a:rPr sz="1650" spc="10" dirty="0">
                <a:latin typeface="Calibri"/>
                <a:cs typeface="Calibri"/>
              </a:rPr>
              <a:t>and </a:t>
            </a:r>
            <a:r>
              <a:rPr sz="1650" dirty="0">
                <a:latin typeface="Calibri"/>
                <a:cs typeface="Calibri"/>
              </a:rPr>
              <a:t>antimicrobial </a:t>
            </a:r>
            <a:r>
              <a:rPr sz="1650" spc="5" dirty="0">
                <a:latin typeface="Calibri"/>
                <a:cs typeface="Calibri"/>
              </a:rPr>
              <a:t>nanoemulsions </a:t>
            </a:r>
            <a:r>
              <a:rPr sz="1650" spc="-5" dirty="0">
                <a:latin typeface="Calibri"/>
                <a:cs typeface="Calibri"/>
              </a:rPr>
              <a:t>for </a:t>
            </a:r>
            <a:r>
              <a:rPr sz="1650" spc="10" dirty="0">
                <a:latin typeface="Calibri"/>
                <a:cs typeface="Calibri"/>
              </a:rPr>
              <a:t>enhancing </a:t>
            </a:r>
            <a:r>
              <a:rPr sz="1650" spc="5" dirty="0">
                <a:latin typeface="Calibri"/>
                <a:cs typeface="Calibri"/>
              </a:rPr>
              <a:t>shelf </a:t>
            </a:r>
            <a:r>
              <a:rPr sz="1650" spc="-5" dirty="0">
                <a:latin typeface="Calibri"/>
                <a:cs typeface="Calibri"/>
              </a:rPr>
              <a:t>life </a:t>
            </a:r>
            <a:r>
              <a:rPr sz="1650" spc="10" dirty="0">
                <a:latin typeface="Calibri"/>
                <a:cs typeface="Calibri"/>
              </a:rPr>
              <a:t>and </a:t>
            </a:r>
            <a:r>
              <a:rPr sz="1650" spc="5" dirty="0">
                <a:latin typeface="Calibri"/>
                <a:cs typeface="Calibri"/>
              </a:rPr>
              <a:t>reducing </a:t>
            </a:r>
            <a:r>
              <a:rPr sz="1650" dirty="0">
                <a:latin typeface="Calibri"/>
                <a:cs typeface="Calibri"/>
              </a:rPr>
              <a:t>foodborne </a:t>
            </a:r>
            <a:r>
              <a:rPr sz="1650" spc="5" dirty="0">
                <a:latin typeface="Calibri"/>
                <a:cs typeface="Calibri"/>
              </a:rPr>
              <a:t> pathogens</a:t>
            </a:r>
            <a:r>
              <a:rPr sz="1650" spc="385" dirty="0">
                <a:latin typeface="Calibri"/>
                <a:cs typeface="Calibri"/>
              </a:rPr>
              <a:t> </a:t>
            </a:r>
            <a:r>
              <a:rPr sz="1650" spc="5" dirty="0">
                <a:latin typeface="Calibri"/>
                <a:cs typeface="Calibri"/>
              </a:rPr>
              <a:t>of</a:t>
            </a:r>
            <a:r>
              <a:rPr sz="1650" spc="38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fruits</a:t>
            </a:r>
            <a:r>
              <a:rPr sz="1650" spc="5" dirty="0">
                <a:latin typeface="Calibri"/>
                <a:cs typeface="Calibri"/>
              </a:rPr>
              <a:t> </a:t>
            </a:r>
            <a:r>
              <a:rPr sz="1650" spc="10" dirty="0">
                <a:latin typeface="Calibri"/>
                <a:cs typeface="Calibri"/>
              </a:rPr>
              <a:t>and</a:t>
            </a:r>
            <a:r>
              <a:rPr sz="1650" spc="1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vegetables:</a:t>
            </a:r>
            <a:r>
              <a:rPr sz="1650" spc="5" dirty="0">
                <a:latin typeface="Calibri"/>
                <a:cs typeface="Calibri"/>
              </a:rPr>
              <a:t> </a:t>
            </a:r>
            <a:r>
              <a:rPr sz="1650" spc="10" dirty="0">
                <a:latin typeface="Calibri"/>
                <a:cs typeface="Calibri"/>
              </a:rPr>
              <a:t>A</a:t>
            </a:r>
            <a:r>
              <a:rPr sz="1650" spc="15" dirty="0">
                <a:latin typeface="Calibri"/>
                <a:cs typeface="Calibri"/>
              </a:rPr>
              <a:t> </a:t>
            </a:r>
            <a:r>
              <a:rPr sz="1650" spc="-15" dirty="0">
                <a:latin typeface="Calibri"/>
                <a:cs typeface="Calibri"/>
              </a:rPr>
              <a:t>review.</a:t>
            </a:r>
            <a:r>
              <a:rPr sz="1650" spc="-1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Sustainable</a:t>
            </a:r>
            <a:r>
              <a:rPr sz="1650" spc="5" dirty="0">
                <a:latin typeface="Calibri"/>
                <a:cs typeface="Calibri"/>
              </a:rPr>
              <a:t> Materials</a:t>
            </a:r>
            <a:r>
              <a:rPr sz="1650" spc="385" dirty="0">
                <a:latin typeface="Calibri"/>
                <a:cs typeface="Calibri"/>
              </a:rPr>
              <a:t> </a:t>
            </a:r>
            <a:r>
              <a:rPr sz="1650" spc="10" dirty="0">
                <a:latin typeface="Calibri"/>
                <a:cs typeface="Calibri"/>
              </a:rPr>
              <a:t>and</a:t>
            </a:r>
            <a:r>
              <a:rPr sz="1650" spc="15" dirty="0">
                <a:latin typeface="Calibri"/>
                <a:cs typeface="Calibri"/>
              </a:rPr>
              <a:t> </a:t>
            </a:r>
            <a:r>
              <a:rPr sz="1650" spc="-5" dirty="0">
                <a:latin typeface="Calibri"/>
                <a:cs typeface="Calibri"/>
              </a:rPr>
              <a:t>Technologies,</a:t>
            </a:r>
            <a:r>
              <a:rPr sz="1650" dirty="0">
                <a:latin typeface="Calibri"/>
                <a:cs typeface="Calibri"/>
              </a:rPr>
              <a:t> </a:t>
            </a:r>
            <a:r>
              <a:rPr sz="1650" spc="10" dirty="0">
                <a:latin typeface="Calibri"/>
                <a:cs typeface="Calibri"/>
              </a:rPr>
              <a:t>26,</a:t>
            </a:r>
            <a:r>
              <a:rPr sz="1650" spc="15" dirty="0">
                <a:latin typeface="Calibri"/>
                <a:cs typeface="Calibri"/>
              </a:rPr>
              <a:t> </a:t>
            </a:r>
            <a:r>
              <a:rPr sz="1650" spc="5" dirty="0">
                <a:latin typeface="Calibri"/>
                <a:cs typeface="Calibri"/>
              </a:rPr>
              <a:t>Article</a:t>
            </a:r>
            <a:r>
              <a:rPr sz="1650" spc="385" dirty="0">
                <a:latin typeface="Calibri"/>
                <a:cs typeface="Calibri"/>
              </a:rPr>
              <a:t> </a:t>
            </a:r>
            <a:r>
              <a:rPr sz="1650" spc="10" dirty="0">
                <a:latin typeface="Calibri"/>
                <a:cs typeface="Calibri"/>
              </a:rPr>
              <a:t>e00215.</a:t>
            </a:r>
            <a:r>
              <a:rPr sz="1650" spc="1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https://doi.org/10.1016/ </a:t>
            </a:r>
            <a:r>
              <a:rPr sz="1650" spc="5" dirty="0">
                <a:latin typeface="Calibri"/>
                <a:cs typeface="Calibri"/>
              </a:rPr>
              <a:t> j.susmat.2020.e00215</a:t>
            </a:r>
            <a:endParaRPr sz="1650">
              <a:latin typeface="Calibri"/>
              <a:cs typeface="Calibri"/>
            </a:endParaRPr>
          </a:p>
          <a:p>
            <a:pPr marL="179705" marR="8255" indent="-167640" algn="just">
              <a:lnSpc>
                <a:spcPct val="123000"/>
              </a:lnSpc>
              <a:spcBef>
                <a:spcPts val="280"/>
              </a:spcBef>
            </a:pPr>
            <a:r>
              <a:rPr sz="1650" spc="5" dirty="0">
                <a:latin typeface="Calibri"/>
                <a:cs typeface="Calibri"/>
              </a:rPr>
              <a:t>Arias, </a:t>
            </a:r>
            <a:r>
              <a:rPr sz="1650" dirty="0">
                <a:latin typeface="Calibri"/>
                <a:cs typeface="Calibri"/>
              </a:rPr>
              <a:t>L., Perea, </a:t>
            </a:r>
            <a:r>
              <a:rPr sz="1650" spc="-60" dirty="0">
                <a:latin typeface="Calibri"/>
                <a:cs typeface="Calibri"/>
              </a:rPr>
              <a:t>Y., </a:t>
            </a:r>
            <a:r>
              <a:rPr sz="1650" spc="15" dirty="0">
                <a:latin typeface="Calibri"/>
                <a:cs typeface="Calibri"/>
              </a:rPr>
              <a:t>&amp; </a:t>
            </a:r>
            <a:r>
              <a:rPr sz="1650" dirty="0">
                <a:latin typeface="Calibri"/>
                <a:cs typeface="Calibri"/>
              </a:rPr>
              <a:t>Zapata, </a:t>
            </a:r>
            <a:r>
              <a:rPr sz="1650" spc="-5" dirty="0">
                <a:latin typeface="Calibri"/>
                <a:cs typeface="Calibri"/>
              </a:rPr>
              <a:t>J. </a:t>
            </a:r>
            <a:r>
              <a:rPr sz="1650" spc="5" dirty="0">
                <a:latin typeface="Calibri"/>
                <a:cs typeface="Calibri"/>
              </a:rPr>
              <a:t>E. (2017). </a:t>
            </a:r>
            <a:r>
              <a:rPr sz="1650" dirty="0">
                <a:latin typeface="Calibri"/>
                <a:cs typeface="Calibri"/>
              </a:rPr>
              <a:t>Cinética </a:t>
            </a:r>
            <a:r>
              <a:rPr sz="1650" spc="10" dirty="0">
                <a:latin typeface="Calibri"/>
                <a:cs typeface="Calibri"/>
              </a:rPr>
              <a:t>de </a:t>
            </a:r>
            <a:r>
              <a:rPr sz="1650" spc="5" dirty="0">
                <a:latin typeface="Calibri"/>
                <a:cs typeface="Calibri"/>
              </a:rPr>
              <a:t>la </a:t>
            </a:r>
            <a:r>
              <a:rPr sz="1650" dirty="0">
                <a:latin typeface="Calibri"/>
                <a:cs typeface="Calibri"/>
              </a:rPr>
              <a:t>transferencia </a:t>
            </a:r>
            <a:r>
              <a:rPr sz="1650" spc="10" dirty="0">
                <a:latin typeface="Calibri"/>
                <a:cs typeface="Calibri"/>
              </a:rPr>
              <a:t>de masa en </a:t>
            </a:r>
            <a:r>
              <a:rPr sz="1650" spc="5" dirty="0">
                <a:latin typeface="Calibri"/>
                <a:cs typeface="Calibri"/>
              </a:rPr>
              <a:t>la </a:t>
            </a:r>
            <a:r>
              <a:rPr sz="1650" dirty="0">
                <a:latin typeface="Calibri"/>
                <a:cs typeface="Calibri"/>
              </a:rPr>
              <a:t>deshidratación osmótica </a:t>
            </a:r>
            <a:r>
              <a:rPr sz="1650" spc="10" dirty="0">
                <a:latin typeface="Calibri"/>
                <a:cs typeface="Calibri"/>
              </a:rPr>
              <a:t>de mango </a:t>
            </a:r>
            <a:r>
              <a:rPr sz="1650" spc="5" dirty="0">
                <a:latin typeface="Calibri"/>
                <a:cs typeface="Calibri"/>
              </a:rPr>
              <a:t>(Mangifera indica </a:t>
            </a:r>
            <a:r>
              <a:rPr sz="1650" dirty="0">
                <a:latin typeface="Calibri"/>
                <a:cs typeface="Calibri"/>
              </a:rPr>
              <a:t>L.) </a:t>
            </a:r>
            <a:r>
              <a:rPr sz="1650" spc="-40" dirty="0">
                <a:latin typeface="Calibri"/>
                <a:cs typeface="Calibri"/>
              </a:rPr>
              <a:t>var. </a:t>
            </a:r>
            <a:r>
              <a:rPr sz="1650" spc="-25" dirty="0">
                <a:latin typeface="Calibri"/>
                <a:cs typeface="Calibri"/>
              </a:rPr>
              <a:t>Tommy </a:t>
            </a:r>
            <a:r>
              <a:rPr sz="1650" spc="-2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Atkins</a:t>
            </a:r>
            <a:r>
              <a:rPr sz="1650" spc="5" dirty="0">
                <a:latin typeface="Calibri"/>
                <a:cs typeface="Calibri"/>
              </a:rPr>
              <a:t> </a:t>
            </a:r>
            <a:r>
              <a:rPr sz="1650" spc="10" dirty="0">
                <a:latin typeface="Calibri"/>
                <a:cs typeface="Calibri"/>
              </a:rPr>
              <a:t>en</a:t>
            </a:r>
            <a:r>
              <a:rPr sz="1650" spc="5" dirty="0">
                <a:latin typeface="Calibri"/>
                <a:cs typeface="Calibri"/>
              </a:rPr>
              <a:t> función</a:t>
            </a:r>
            <a:r>
              <a:rPr sz="1650" dirty="0">
                <a:latin typeface="Calibri"/>
                <a:cs typeface="Calibri"/>
              </a:rPr>
              <a:t> </a:t>
            </a:r>
            <a:r>
              <a:rPr sz="1650" spc="10" dirty="0">
                <a:latin typeface="Calibri"/>
                <a:cs typeface="Calibri"/>
              </a:rPr>
              <a:t>de </a:t>
            </a:r>
            <a:r>
              <a:rPr sz="1650" spc="5" dirty="0">
                <a:latin typeface="Calibri"/>
                <a:cs typeface="Calibri"/>
              </a:rPr>
              <a:t>la</a:t>
            </a:r>
            <a:r>
              <a:rPr sz="1650" spc="1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temperatura.</a:t>
            </a:r>
            <a:r>
              <a:rPr sz="1650" spc="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Información</a:t>
            </a:r>
            <a:r>
              <a:rPr sz="1650" spc="5" dirty="0">
                <a:latin typeface="Calibri"/>
                <a:cs typeface="Calibri"/>
              </a:rPr>
              <a:t> </a:t>
            </a:r>
            <a:r>
              <a:rPr sz="1650" spc="-5" dirty="0">
                <a:latin typeface="Calibri"/>
                <a:cs typeface="Calibri"/>
              </a:rPr>
              <a:t>Tecnológica,</a:t>
            </a:r>
            <a:r>
              <a:rPr sz="1650" spc="10" dirty="0">
                <a:latin typeface="Calibri"/>
                <a:cs typeface="Calibri"/>
              </a:rPr>
              <a:t> 28(3),</a:t>
            </a:r>
            <a:r>
              <a:rPr sz="1650" dirty="0">
                <a:latin typeface="Calibri"/>
                <a:cs typeface="Calibri"/>
              </a:rPr>
              <a:t> </a:t>
            </a:r>
            <a:r>
              <a:rPr sz="1650" spc="5" dirty="0">
                <a:latin typeface="Calibri"/>
                <a:cs typeface="Calibri"/>
              </a:rPr>
              <a:t>47–58.</a:t>
            </a:r>
            <a:r>
              <a:rPr sz="1650" spc="10" dirty="0">
                <a:latin typeface="Calibri"/>
                <a:cs typeface="Calibri"/>
              </a:rPr>
              <a:t> </a:t>
            </a:r>
            <a:r>
              <a:rPr sz="1650" spc="5" dirty="0">
                <a:latin typeface="Calibri"/>
                <a:cs typeface="Calibri"/>
              </a:rPr>
              <a:t>https://doi.org/10.4067/S0718-07642017000300006</a:t>
            </a:r>
            <a:endParaRPr sz="16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730"/>
              </a:spcBef>
            </a:pPr>
            <a:r>
              <a:rPr sz="1650" spc="-5" dirty="0">
                <a:latin typeface="Calibri"/>
                <a:cs typeface="Calibri"/>
              </a:rPr>
              <a:t>Ayala</a:t>
            </a:r>
            <a:r>
              <a:rPr sz="1650" spc="40" dirty="0">
                <a:latin typeface="Calibri"/>
                <a:cs typeface="Calibri"/>
              </a:rPr>
              <a:t> </a:t>
            </a:r>
            <a:r>
              <a:rPr sz="1650" spc="5" dirty="0">
                <a:latin typeface="Calibri"/>
                <a:cs typeface="Calibri"/>
              </a:rPr>
              <a:t>Aponte,</a:t>
            </a:r>
            <a:r>
              <a:rPr sz="1650" spc="40" dirty="0">
                <a:latin typeface="Calibri"/>
                <a:cs typeface="Calibri"/>
              </a:rPr>
              <a:t> </a:t>
            </a:r>
            <a:r>
              <a:rPr sz="1650" spc="15" dirty="0">
                <a:latin typeface="Calibri"/>
                <a:cs typeface="Calibri"/>
              </a:rPr>
              <a:t>A.</a:t>
            </a:r>
            <a:r>
              <a:rPr sz="1650" spc="35" dirty="0">
                <a:latin typeface="Calibri"/>
                <a:cs typeface="Calibri"/>
              </a:rPr>
              <a:t> </a:t>
            </a:r>
            <a:r>
              <a:rPr sz="1650" spc="10" dirty="0">
                <a:latin typeface="Calibri"/>
                <a:cs typeface="Calibri"/>
              </a:rPr>
              <a:t>A.,</a:t>
            </a:r>
            <a:r>
              <a:rPr sz="1650" spc="40" dirty="0">
                <a:latin typeface="Calibri"/>
                <a:cs typeface="Calibri"/>
              </a:rPr>
              <a:t> </a:t>
            </a:r>
            <a:r>
              <a:rPr sz="1650" spc="5" dirty="0">
                <a:latin typeface="Calibri"/>
                <a:cs typeface="Calibri"/>
              </a:rPr>
              <a:t>Giraldo</a:t>
            </a:r>
            <a:r>
              <a:rPr sz="1650" spc="4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Cuartas,</a:t>
            </a:r>
            <a:r>
              <a:rPr sz="1650" spc="40" dirty="0">
                <a:latin typeface="Calibri"/>
                <a:cs typeface="Calibri"/>
              </a:rPr>
              <a:t> </a:t>
            </a:r>
            <a:r>
              <a:rPr sz="1650" spc="5" dirty="0">
                <a:latin typeface="Calibri"/>
                <a:cs typeface="Calibri"/>
              </a:rPr>
              <a:t>C.</a:t>
            </a:r>
            <a:r>
              <a:rPr sz="1650" spc="4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J.,</a:t>
            </a:r>
            <a:r>
              <a:rPr sz="1650" spc="40" dirty="0">
                <a:latin typeface="Calibri"/>
                <a:cs typeface="Calibri"/>
              </a:rPr>
              <a:t> </a:t>
            </a:r>
            <a:r>
              <a:rPr sz="1650" spc="15" dirty="0">
                <a:latin typeface="Calibri"/>
                <a:cs typeface="Calibri"/>
              </a:rPr>
              <a:t>&amp;</a:t>
            </a:r>
            <a:r>
              <a:rPr sz="1650" spc="35" dirty="0">
                <a:latin typeface="Calibri"/>
                <a:cs typeface="Calibri"/>
              </a:rPr>
              <a:t> </a:t>
            </a:r>
            <a:r>
              <a:rPr sz="1650" spc="5" dirty="0">
                <a:latin typeface="Calibri"/>
                <a:cs typeface="Calibri"/>
              </a:rPr>
              <a:t>Serna</a:t>
            </a:r>
            <a:r>
              <a:rPr sz="1650" spc="50" dirty="0">
                <a:latin typeface="Calibri"/>
                <a:cs typeface="Calibri"/>
              </a:rPr>
              <a:t> </a:t>
            </a:r>
            <a:r>
              <a:rPr sz="1650" spc="5" dirty="0">
                <a:latin typeface="Calibri"/>
                <a:cs typeface="Calibri"/>
              </a:rPr>
              <a:t>Cock,</a:t>
            </a:r>
            <a:r>
              <a:rPr sz="1650" spc="40" dirty="0">
                <a:latin typeface="Calibri"/>
                <a:cs typeface="Calibri"/>
              </a:rPr>
              <a:t> </a:t>
            </a:r>
            <a:r>
              <a:rPr sz="1650" spc="5" dirty="0">
                <a:latin typeface="Calibri"/>
                <a:cs typeface="Calibri"/>
              </a:rPr>
              <a:t>L.</a:t>
            </a:r>
            <a:r>
              <a:rPr sz="1650" spc="45" dirty="0">
                <a:latin typeface="Calibri"/>
                <a:cs typeface="Calibri"/>
              </a:rPr>
              <a:t> </a:t>
            </a:r>
            <a:r>
              <a:rPr sz="1650" spc="5" dirty="0">
                <a:latin typeface="Calibri"/>
                <a:cs typeface="Calibri"/>
              </a:rPr>
              <a:t>(2010).</a:t>
            </a:r>
            <a:r>
              <a:rPr sz="1650" spc="4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Cinéticas</a:t>
            </a:r>
            <a:r>
              <a:rPr sz="1650" spc="40" dirty="0">
                <a:latin typeface="Calibri"/>
                <a:cs typeface="Calibri"/>
              </a:rPr>
              <a:t> </a:t>
            </a:r>
            <a:r>
              <a:rPr sz="1650" spc="10" dirty="0">
                <a:latin typeface="Calibri"/>
                <a:cs typeface="Calibri"/>
              </a:rPr>
              <a:t>de</a:t>
            </a:r>
            <a:r>
              <a:rPr sz="1650" spc="4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deshidratación</a:t>
            </a:r>
            <a:r>
              <a:rPr sz="1650" spc="4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osmótica</a:t>
            </a:r>
            <a:r>
              <a:rPr sz="1650" spc="40" dirty="0">
                <a:latin typeface="Calibri"/>
                <a:cs typeface="Calibri"/>
              </a:rPr>
              <a:t> </a:t>
            </a:r>
            <a:r>
              <a:rPr sz="1650" spc="10" dirty="0">
                <a:latin typeface="Calibri"/>
                <a:cs typeface="Calibri"/>
              </a:rPr>
              <a:t>de</a:t>
            </a:r>
            <a:r>
              <a:rPr sz="1650" spc="35" dirty="0">
                <a:latin typeface="Calibri"/>
                <a:cs typeface="Calibri"/>
              </a:rPr>
              <a:t> </a:t>
            </a:r>
            <a:r>
              <a:rPr sz="1650" spc="-5" dirty="0">
                <a:latin typeface="Calibri"/>
                <a:cs typeface="Calibri"/>
              </a:rPr>
              <a:t>pitahaya</a:t>
            </a:r>
            <a:r>
              <a:rPr sz="1650" spc="45" dirty="0">
                <a:latin typeface="Calibri"/>
                <a:cs typeface="Calibri"/>
              </a:rPr>
              <a:t> </a:t>
            </a:r>
            <a:r>
              <a:rPr sz="1650" spc="15" dirty="0">
                <a:latin typeface="Calibri"/>
                <a:cs typeface="Calibri"/>
              </a:rPr>
              <a:t>amarilla</a:t>
            </a:r>
            <a:r>
              <a:rPr sz="1650" spc="4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(Selenicereus</a:t>
            </a:r>
            <a:r>
              <a:rPr sz="1650" spc="45" dirty="0">
                <a:latin typeface="Calibri"/>
                <a:cs typeface="Calibri"/>
              </a:rPr>
              <a:t> </a:t>
            </a:r>
            <a:r>
              <a:rPr sz="1650" spc="5" dirty="0">
                <a:latin typeface="Calibri"/>
                <a:cs typeface="Calibri"/>
              </a:rPr>
              <a:t>megalanthus).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201416" y="8226349"/>
            <a:ext cx="2858135" cy="5342255"/>
            <a:chOff x="4201416" y="8226349"/>
            <a:chExt cx="2858135" cy="5342255"/>
          </a:xfrm>
        </p:grpSpPr>
        <p:sp>
          <p:nvSpPr>
            <p:cNvPr id="48" name="object 48"/>
            <p:cNvSpPr/>
            <p:nvPr/>
          </p:nvSpPr>
          <p:spPr>
            <a:xfrm>
              <a:off x="4230967" y="8255900"/>
              <a:ext cx="29845" cy="5283200"/>
            </a:xfrm>
            <a:custGeom>
              <a:avLst/>
              <a:gdLst/>
              <a:ahLst/>
              <a:cxnLst/>
              <a:rect l="l" t="t" r="r" b="b"/>
              <a:pathLst>
                <a:path w="29845" h="5283200">
                  <a:moveTo>
                    <a:pt x="29315" y="0"/>
                  </a:moveTo>
                  <a:lnTo>
                    <a:pt x="0" y="5282592"/>
                  </a:lnTo>
                </a:path>
              </a:pathLst>
            </a:custGeom>
            <a:ln w="59103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91849" y="11792345"/>
              <a:ext cx="2134160" cy="76302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75013" y="12666660"/>
              <a:ext cx="1538458" cy="77673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470454" y="9209709"/>
              <a:ext cx="2380857" cy="64564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448526" y="9988395"/>
              <a:ext cx="2610710" cy="874964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4474775" y="7946680"/>
            <a:ext cx="1384935" cy="1127760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200" b="1" spc="-150" dirty="0">
                <a:solidFill>
                  <a:srgbClr val="C00000"/>
                </a:solidFill>
                <a:latin typeface="Trebuchet MS"/>
                <a:cs typeface="Trebuchet MS"/>
              </a:rPr>
              <a:t>Ecuaciones:</a:t>
            </a:r>
            <a:endParaRPr sz="2200">
              <a:latin typeface="Trebuchet MS"/>
              <a:cs typeface="Trebuchet MS"/>
            </a:endParaRPr>
          </a:p>
          <a:p>
            <a:pPr marL="12700" marR="5080">
              <a:lnSpc>
                <a:spcPct val="106600"/>
              </a:lnSpc>
              <a:spcBef>
                <a:spcPts val="705"/>
              </a:spcBef>
            </a:pPr>
            <a:r>
              <a:rPr sz="1650" b="1" spc="-110" dirty="0">
                <a:solidFill>
                  <a:srgbClr val="003163"/>
                </a:solidFill>
                <a:latin typeface="Trebuchet MS"/>
                <a:cs typeface="Trebuchet MS"/>
              </a:rPr>
              <a:t>Desh</a:t>
            </a:r>
            <a:r>
              <a:rPr sz="1650" b="1" spc="-30" dirty="0">
                <a:solidFill>
                  <a:srgbClr val="003163"/>
                </a:solidFill>
                <a:latin typeface="Trebuchet MS"/>
                <a:cs typeface="Trebuchet MS"/>
              </a:rPr>
              <a:t>id</a:t>
            </a:r>
            <a:r>
              <a:rPr sz="1650" b="1" spc="-65" dirty="0">
                <a:solidFill>
                  <a:srgbClr val="003163"/>
                </a:solidFill>
                <a:latin typeface="Trebuchet MS"/>
                <a:cs typeface="Trebuchet MS"/>
              </a:rPr>
              <a:t>r</a:t>
            </a:r>
            <a:r>
              <a:rPr sz="1650" b="1" spc="20" dirty="0">
                <a:solidFill>
                  <a:srgbClr val="003163"/>
                </a:solidFill>
                <a:latin typeface="Trebuchet MS"/>
                <a:cs typeface="Trebuchet MS"/>
              </a:rPr>
              <a:t>a</a:t>
            </a:r>
            <a:r>
              <a:rPr sz="1650" b="1" spc="-10" dirty="0">
                <a:solidFill>
                  <a:srgbClr val="003163"/>
                </a:solidFill>
                <a:latin typeface="Trebuchet MS"/>
                <a:cs typeface="Trebuchet MS"/>
              </a:rPr>
              <a:t>t</a:t>
            </a:r>
            <a:r>
              <a:rPr sz="1650" b="1" spc="-55" dirty="0">
                <a:solidFill>
                  <a:srgbClr val="003163"/>
                </a:solidFill>
                <a:latin typeface="Trebuchet MS"/>
                <a:cs typeface="Trebuchet MS"/>
              </a:rPr>
              <a:t>aci</a:t>
            </a:r>
            <a:r>
              <a:rPr sz="1650" b="1" spc="-130" dirty="0">
                <a:solidFill>
                  <a:srgbClr val="003163"/>
                </a:solidFill>
                <a:latin typeface="Trebuchet MS"/>
                <a:cs typeface="Trebuchet MS"/>
              </a:rPr>
              <a:t>ó</a:t>
            </a:r>
            <a:r>
              <a:rPr sz="1650" b="1" spc="5" dirty="0">
                <a:solidFill>
                  <a:srgbClr val="003163"/>
                </a:solidFill>
                <a:latin typeface="Trebuchet MS"/>
                <a:cs typeface="Trebuchet MS"/>
              </a:rPr>
              <a:t>n  </a:t>
            </a:r>
            <a:r>
              <a:rPr sz="1650" b="1" spc="-80" dirty="0">
                <a:solidFill>
                  <a:srgbClr val="003163"/>
                </a:solidFill>
                <a:latin typeface="Trebuchet MS"/>
                <a:cs typeface="Trebuchet MS"/>
              </a:rPr>
              <a:t>osmótica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395341" y="11102204"/>
            <a:ext cx="1758950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50" b="1" spc="-120" dirty="0">
                <a:solidFill>
                  <a:srgbClr val="003163"/>
                </a:solidFill>
                <a:latin typeface="Trebuchet MS"/>
                <a:cs typeface="Trebuchet MS"/>
              </a:rPr>
              <a:t>Su</a:t>
            </a:r>
            <a:r>
              <a:rPr sz="1650" b="1" spc="-135" dirty="0">
                <a:solidFill>
                  <a:srgbClr val="003163"/>
                </a:solidFill>
                <a:latin typeface="Trebuchet MS"/>
                <a:cs typeface="Trebuchet MS"/>
              </a:rPr>
              <a:t>pervi</a:t>
            </a:r>
            <a:r>
              <a:rPr sz="1650" b="1" spc="-105" dirty="0">
                <a:solidFill>
                  <a:srgbClr val="003163"/>
                </a:solidFill>
                <a:latin typeface="Trebuchet MS"/>
                <a:cs typeface="Trebuchet MS"/>
              </a:rPr>
              <a:t>vencia</a:t>
            </a:r>
            <a:r>
              <a:rPr sz="1650" b="1" spc="10" dirty="0">
                <a:solidFill>
                  <a:srgbClr val="003163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003163"/>
                </a:solidFill>
                <a:latin typeface="Trebuchet MS"/>
                <a:cs typeface="Trebuchet MS"/>
              </a:rPr>
              <a:t>d</a:t>
            </a:r>
            <a:r>
              <a:rPr sz="1650" b="1" spc="-254" dirty="0">
                <a:solidFill>
                  <a:srgbClr val="003163"/>
                </a:solidFill>
                <a:latin typeface="Trebuchet MS"/>
                <a:cs typeface="Trebuchet MS"/>
              </a:rPr>
              <a:t>e</a:t>
            </a:r>
            <a:r>
              <a:rPr sz="1650" b="1" spc="5" dirty="0">
                <a:solidFill>
                  <a:srgbClr val="003163"/>
                </a:solidFill>
                <a:latin typeface="Trebuchet MS"/>
                <a:cs typeface="Trebuchet MS"/>
              </a:rPr>
              <a:t> </a:t>
            </a:r>
            <a:r>
              <a:rPr sz="1650" b="1" spc="-80" dirty="0">
                <a:solidFill>
                  <a:srgbClr val="003163"/>
                </a:solidFill>
                <a:latin typeface="Trebuchet MS"/>
                <a:cs typeface="Trebuchet MS"/>
              </a:rPr>
              <a:t>SB</a:t>
            </a:r>
            <a:endParaRPr sz="16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400</Words>
  <Application>Microsoft Office PowerPoint</Application>
  <PresentationFormat>Personalizado</PresentationFormat>
  <Paragraphs>30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Trebuchet MS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LABAN</dc:creator>
  <cp:lastModifiedBy>ALIMENTOS_G_CALIDAD</cp:lastModifiedBy>
  <cp:revision>1</cp:revision>
  <dcterms:created xsi:type="dcterms:W3CDTF">2024-06-10T15:40:54Z</dcterms:created>
  <dcterms:modified xsi:type="dcterms:W3CDTF">2024-06-10T15:41:15Z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2024-06-10T00:00:00Z</vt:filetime>
  </property>
  <property fmtid="{D5CDD505-2E9C-101B-9397-08002B2CF9AE}" pid="3" name="Creator">
    <vt:lpwstr>Microsoft® Publisher para Microsoft 365</vt:lpwstr>
  </property>
  <property fmtid="{D5CDD505-2E9C-101B-9397-08002B2CF9AE}" pid="4" name="LastSaved">
    <vt:filetime>2024-06-10T00:00:00Z</vt:filetime>
  </property>
</Properties>
</file>